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2" r:id="rId6"/>
    <p:sldId id="261" r:id="rId7"/>
    <p:sldId id="263" r:id="rId8"/>
    <p:sldId id="309" r:id="rId9"/>
    <p:sldId id="269" r:id="rId10"/>
    <p:sldId id="264" r:id="rId11"/>
    <p:sldId id="266" r:id="rId12"/>
    <p:sldId id="267" r:id="rId13"/>
    <p:sldId id="268" r:id="rId14"/>
    <p:sldId id="301" r:id="rId15"/>
    <p:sldId id="283" r:id="rId16"/>
    <p:sldId id="302" r:id="rId17"/>
    <p:sldId id="273" r:id="rId18"/>
    <p:sldId id="275" r:id="rId19"/>
    <p:sldId id="276" r:id="rId20"/>
    <p:sldId id="270" r:id="rId21"/>
    <p:sldId id="271" r:id="rId22"/>
    <p:sldId id="304" r:id="rId23"/>
    <p:sldId id="305" r:id="rId24"/>
    <p:sldId id="308" r:id="rId25"/>
    <p:sldId id="303" r:id="rId26"/>
    <p:sldId id="306" r:id="rId27"/>
    <p:sldId id="307" r:id="rId28"/>
    <p:sldId id="260" r:id="rId29"/>
    <p:sldId id="277"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C90"/>
    <a:srgbClr val="DEFC97"/>
    <a:srgbClr val="FF9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56"/>
  </p:normalViewPr>
  <p:slideViewPr>
    <p:cSldViewPr snapToGrid="0" snapToObjects="1">
      <p:cViewPr varScale="1">
        <p:scale>
          <a:sx n="108" d="100"/>
          <a:sy n="108" d="100"/>
        </p:scale>
        <p:origin x="738"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56F2F-EC00-6B47-9E66-749DC30B8DC2}" type="doc">
      <dgm:prSet loTypeId="urn:microsoft.com/office/officeart/2005/8/layout/process1" loCatId="" qsTypeId="urn:microsoft.com/office/officeart/2005/8/quickstyle/simple4" qsCatId="simple" csTypeId="urn:microsoft.com/office/officeart/2005/8/colors/accent1_2" csCatId="accent1" phldr="1"/>
      <dgm:spPr/>
    </dgm:pt>
    <dgm:pt modelId="{0B1C2347-FBEA-F443-A6B2-4FE2A53B7B89}">
      <dgm:prSet phldrT="[Text]" custT="1"/>
      <dgm:spPr/>
      <dgm:t>
        <a:bodyPr/>
        <a:lstStyle/>
        <a:p>
          <a:r>
            <a:rPr lang="en-GB" sz="1200">
              <a:latin typeface="Arial" panose="020B0604020202020204" pitchFamily="34" charset="0"/>
              <a:cs typeface="Arial" panose="020B0604020202020204" pitchFamily="34" charset="0"/>
            </a:rPr>
            <a:t>Point</a:t>
          </a:r>
        </a:p>
      </dgm:t>
    </dgm:pt>
    <dgm:pt modelId="{7DD97A5C-5776-884F-AEB0-C84F022D524E}" type="parTrans" cxnId="{5A8CB212-93D4-924B-A960-DB4D2EE203CE}">
      <dgm:prSet/>
      <dgm:spPr/>
      <dgm:t>
        <a:bodyPr/>
        <a:lstStyle/>
        <a:p>
          <a:endParaRPr lang="en-GB" sz="1200">
            <a:latin typeface="Arial" panose="020B0604020202020204" pitchFamily="34" charset="0"/>
            <a:cs typeface="Arial" panose="020B0604020202020204" pitchFamily="34" charset="0"/>
          </a:endParaRPr>
        </a:p>
      </dgm:t>
    </dgm:pt>
    <dgm:pt modelId="{8DF4FC53-1B1B-9A42-957A-5C654D4F0496}" type="sibTrans" cxnId="{5A8CB212-93D4-924B-A960-DB4D2EE203CE}">
      <dgm:prSet custT="1"/>
      <dgm:spPr/>
      <dgm:t>
        <a:bodyPr/>
        <a:lstStyle/>
        <a:p>
          <a:endParaRPr lang="en-GB" sz="1200">
            <a:latin typeface="Arial" panose="020B0604020202020204" pitchFamily="34" charset="0"/>
            <a:cs typeface="Arial" panose="020B0604020202020204" pitchFamily="34" charset="0"/>
          </a:endParaRPr>
        </a:p>
      </dgm:t>
    </dgm:pt>
    <dgm:pt modelId="{58E077F6-A950-5F4E-ADFF-1E5A61E026F8}">
      <dgm:prSet phldrT="[Text]" custT="1"/>
      <dgm:spPr/>
      <dgm:t>
        <a:bodyPr/>
        <a:lstStyle/>
        <a:p>
          <a:r>
            <a:rPr lang="en-GB" sz="1200">
              <a:latin typeface="Arial" panose="020B0604020202020204" pitchFamily="34" charset="0"/>
              <a:cs typeface="Arial" panose="020B0604020202020204" pitchFamily="34" charset="0"/>
            </a:rPr>
            <a:t>evidence</a:t>
          </a:r>
        </a:p>
        <a:p>
          <a:r>
            <a:rPr lang="en-GB" sz="1200">
              <a:latin typeface="Arial" panose="020B0604020202020204" pitchFamily="34" charset="0"/>
              <a:cs typeface="Arial" panose="020B0604020202020204" pitchFamily="34" charset="0"/>
            </a:rPr>
            <a:t>(justify)</a:t>
          </a:r>
        </a:p>
      </dgm:t>
    </dgm:pt>
    <dgm:pt modelId="{0F154CF4-8271-5F4D-9B0F-0DEA99810AF9}" type="parTrans" cxnId="{77D4BE24-5A96-5C4E-81CC-FFCDD1333B2B}">
      <dgm:prSet/>
      <dgm:spPr/>
      <dgm:t>
        <a:bodyPr/>
        <a:lstStyle/>
        <a:p>
          <a:endParaRPr lang="en-GB" sz="1200">
            <a:latin typeface="Arial" panose="020B0604020202020204" pitchFamily="34" charset="0"/>
            <a:cs typeface="Arial" panose="020B0604020202020204" pitchFamily="34" charset="0"/>
          </a:endParaRPr>
        </a:p>
      </dgm:t>
    </dgm:pt>
    <dgm:pt modelId="{0A64A675-66B5-9546-9D2B-64CF01C8DEA1}" type="sibTrans" cxnId="{77D4BE24-5A96-5C4E-81CC-FFCDD1333B2B}">
      <dgm:prSet custT="1"/>
      <dgm:spPr/>
      <dgm:t>
        <a:bodyPr/>
        <a:lstStyle/>
        <a:p>
          <a:endParaRPr lang="en-GB" sz="1200">
            <a:latin typeface="Arial" panose="020B0604020202020204" pitchFamily="34" charset="0"/>
            <a:cs typeface="Arial" panose="020B0604020202020204" pitchFamily="34" charset="0"/>
          </a:endParaRPr>
        </a:p>
      </dgm:t>
    </dgm:pt>
    <dgm:pt modelId="{F799F9DF-50A4-C245-9959-CEEDBB161083}">
      <dgm:prSet phldrT="[Text]" custT="1"/>
      <dgm:spPr/>
      <dgm:t>
        <a:bodyPr/>
        <a:lstStyle/>
        <a:p>
          <a:r>
            <a:rPr lang="en-GB" sz="1200">
              <a:latin typeface="Arial" panose="020B0604020202020204" pitchFamily="34" charset="0"/>
              <a:cs typeface="Arial" panose="020B0604020202020204" pitchFamily="34" charset="0"/>
            </a:rPr>
            <a:t>explain further or, give more evidence or, counter</a:t>
          </a:r>
        </a:p>
      </dgm:t>
    </dgm:pt>
    <dgm:pt modelId="{3BE8AA96-3116-9E43-8ACC-7059411C80C7}" type="parTrans" cxnId="{48C8AD8C-531C-784C-8986-F6B7AFD4DAFF}">
      <dgm:prSet/>
      <dgm:spPr/>
      <dgm:t>
        <a:bodyPr/>
        <a:lstStyle/>
        <a:p>
          <a:endParaRPr lang="en-GB" sz="1200">
            <a:latin typeface="Arial" panose="020B0604020202020204" pitchFamily="34" charset="0"/>
            <a:cs typeface="Arial" panose="020B0604020202020204" pitchFamily="34" charset="0"/>
          </a:endParaRPr>
        </a:p>
      </dgm:t>
    </dgm:pt>
    <dgm:pt modelId="{7E86EDE2-F491-634A-8F5D-E435C7C2C690}" type="sibTrans" cxnId="{48C8AD8C-531C-784C-8986-F6B7AFD4DAFF}">
      <dgm:prSet custT="1"/>
      <dgm:spPr/>
      <dgm:t>
        <a:bodyPr/>
        <a:lstStyle/>
        <a:p>
          <a:endParaRPr lang="en-GB" sz="1200">
            <a:latin typeface="Arial" panose="020B0604020202020204" pitchFamily="34" charset="0"/>
            <a:cs typeface="Arial" panose="020B0604020202020204" pitchFamily="34" charset="0"/>
          </a:endParaRPr>
        </a:p>
      </dgm:t>
    </dgm:pt>
    <dgm:pt modelId="{C8583B2C-82E4-2F46-AF85-682D5D20C45A}">
      <dgm:prSet custT="1"/>
      <dgm:spPr/>
      <dgm:t>
        <a:bodyPr/>
        <a:lstStyle/>
        <a:p>
          <a:r>
            <a:rPr lang="en-GB" sz="1200">
              <a:latin typeface="Arial" panose="020B0604020202020204" pitchFamily="34" charset="0"/>
              <a:cs typeface="Arial" panose="020B0604020202020204" pitchFamily="34" charset="0"/>
            </a:rPr>
            <a:t>link back to point and essay focus</a:t>
          </a:r>
        </a:p>
      </dgm:t>
    </dgm:pt>
    <dgm:pt modelId="{9220E023-77EB-2A48-ADD5-8C944551E780}" type="parTrans" cxnId="{7FC61809-93B3-8E49-B295-EB83B51C0053}">
      <dgm:prSet/>
      <dgm:spPr/>
      <dgm:t>
        <a:bodyPr/>
        <a:lstStyle/>
        <a:p>
          <a:endParaRPr lang="en-GB" sz="1200">
            <a:latin typeface="Arial" panose="020B0604020202020204" pitchFamily="34" charset="0"/>
            <a:cs typeface="Arial" panose="020B0604020202020204" pitchFamily="34" charset="0"/>
          </a:endParaRPr>
        </a:p>
      </dgm:t>
    </dgm:pt>
    <dgm:pt modelId="{933CA15F-5821-C744-BB4E-720C7F529026}" type="sibTrans" cxnId="{7FC61809-93B3-8E49-B295-EB83B51C0053}">
      <dgm:prSet/>
      <dgm:spPr/>
      <dgm:t>
        <a:bodyPr/>
        <a:lstStyle/>
        <a:p>
          <a:endParaRPr lang="en-GB" sz="1200">
            <a:latin typeface="Arial" panose="020B0604020202020204" pitchFamily="34" charset="0"/>
            <a:cs typeface="Arial" panose="020B0604020202020204" pitchFamily="34" charset="0"/>
          </a:endParaRPr>
        </a:p>
      </dgm:t>
    </dgm:pt>
    <dgm:pt modelId="{7ACC010E-7FED-5B4A-BFB8-6828C3F748F5}" type="pres">
      <dgm:prSet presAssocID="{23F56F2F-EC00-6B47-9E66-749DC30B8DC2}" presName="Name0" presStyleCnt="0">
        <dgm:presLayoutVars>
          <dgm:dir/>
          <dgm:resizeHandles val="exact"/>
        </dgm:presLayoutVars>
      </dgm:prSet>
      <dgm:spPr/>
    </dgm:pt>
    <dgm:pt modelId="{9ED1C937-898E-C242-9630-ABD9A7DB5D1A}" type="pres">
      <dgm:prSet presAssocID="{0B1C2347-FBEA-F443-A6B2-4FE2A53B7B89}" presName="node" presStyleLbl="node1" presStyleIdx="0" presStyleCnt="4">
        <dgm:presLayoutVars>
          <dgm:bulletEnabled val="1"/>
        </dgm:presLayoutVars>
      </dgm:prSet>
      <dgm:spPr/>
    </dgm:pt>
    <dgm:pt modelId="{45AFFDB1-64AA-A344-BC52-E80609B89F82}" type="pres">
      <dgm:prSet presAssocID="{8DF4FC53-1B1B-9A42-957A-5C654D4F0496}" presName="sibTrans" presStyleLbl="sibTrans2D1" presStyleIdx="0" presStyleCnt="3"/>
      <dgm:spPr/>
    </dgm:pt>
    <dgm:pt modelId="{E53C87B6-2E61-1747-8F68-43D1ADA3E6E8}" type="pres">
      <dgm:prSet presAssocID="{8DF4FC53-1B1B-9A42-957A-5C654D4F0496}" presName="connectorText" presStyleLbl="sibTrans2D1" presStyleIdx="0" presStyleCnt="3"/>
      <dgm:spPr/>
    </dgm:pt>
    <dgm:pt modelId="{2DB6CEC0-70F5-F04C-8034-36760A438274}" type="pres">
      <dgm:prSet presAssocID="{58E077F6-A950-5F4E-ADFF-1E5A61E026F8}" presName="node" presStyleLbl="node1" presStyleIdx="1" presStyleCnt="4">
        <dgm:presLayoutVars>
          <dgm:bulletEnabled val="1"/>
        </dgm:presLayoutVars>
      </dgm:prSet>
      <dgm:spPr/>
    </dgm:pt>
    <dgm:pt modelId="{DB23DF10-0F9E-5049-B320-BF44415D8643}" type="pres">
      <dgm:prSet presAssocID="{0A64A675-66B5-9546-9D2B-64CF01C8DEA1}" presName="sibTrans" presStyleLbl="sibTrans2D1" presStyleIdx="1" presStyleCnt="3"/>
      <dgm:spPr/>
    </dgm:pt>
    <dgm:pt modelId="{1FCD1C55-465A-B043-816C-9F3885E2B8EB}" type="pres">
      <dgm:prSet presAssocID="{0A64A675-66B5-9546-9D2B-64CF01C8DEA1}" presName="connectorText" presStyleLbl="sibTrans2D1" presStyleIdx="1" presStyleCnt="3"/>
      <dgm:spPr/>
    </dgm:pt>
    <dgm:pt modelId="{3035205A-7172-164F-B774-BC73B220F66A}" type="pres">
      <dgm:prSet presAssocID="{F799F9DF-50A4-C245-9959-CEEDBB161083}" presName="node" presStyleLbl="node1" presStyleIdx="2" presStyleCnt="4">
        <dgm:presLayoutVars>
          <dgm:bulletEnabled val="1"/>
        </dgm:presLayoutVars>
      </dgm:prSet>
      <dgm:spPr/>
    </dgm:pt>
    <dgm:pt modelId="{D2D56859-AB01-1240-8348-87D6990ED97A}" type="pres">
      <dgm:prSet presAssocID="{7E86EDE2-F491-634A-8F5D-E435C7C2C690}" presName="sibTrans" presStyleLbl="sibTrans2D1" presStyleIdx="2" presStyleCnt="3"/>
      <dgm:spPr/>
    </dgm:pt>
    <dgm:pt modelId="{2E6C0AB7-17D1-9048-807E-DA98A697454D}" type="pres">
      <dgm:prSet presAssocID="{7E86EDE2-F491-634A-8F5D-E435C7C2C690}" presName="connectorText" presStyleLbl="sibTrans2D1" presStyleIdx="2" presStyleCnt="3"/>
      <dgm:spPr/>
    </dgm:pt>
    <dgm:pt modelId="{CA5027B9-D573-AA48-830B-5321FB8B45C2}" type="pres">
      <dgm:prSet presAssocID="{C8583B2C-82E4-2F46-AF85-682D5D20C45A}" presName="node" presStyleLbl="node1" presStyleIdx="3" presStyleCnt="4">
        <dgm:presLayoutVars>
          <dgm:bulletEnabled val="1"/>
        </dgm:presLayoutVars>
      </dgm:prSet>
      <dgm:spPr/>
    </dgm:pt>
  </dgm:ptLst>
  <dgm:cxnLst>
    <dgm:cxn modelId="{CB0B9D07-E7FB-8F41-BFB6-E516287DC837}" type="presOf" srcId="{0A64A675-66B5-9546-9D2B-64CF01C8DEA1}" destId="{DB23DF10-0F9E-5049-B320-BF44415D8643}" srcOrd="0" destOrd="0" presId="urn:microsoft.com/office/officeart/2005/8/layout/process1"/>
    <dgm:cxn modelId="{7FC61809-93B3-8E49-B295-EB83B51C0053}" srcId="{23F56F2F-EC00-6B47-9E66-749DC30B8DC2}" destId="{C8583B2C-82E4-2F46-AF85-682D5D20C45A}" srcOrd="3" destOrd="0" parTransId="{9220E023-77EB-2A48-ADD5-8C944551E780}" sibTransId="{933CA15F-5821-C744-BB4E-720C7F529026}"/>
    <dgm:cxn modelId="{5A8CB212-93D4-924B-A960-DB4D2EE203CE}" srcId="{23F56F2F-EC00-6B47-9E66-749DC30B8DC2}" destId="{0B1C2347-FBEA-F443-A6B2-4FE2A53B7B89}" srcOrd="0" destOrd="0" parTransId="{7DD97A5C-5776-884F-AEB0-C84F022D524E}" sibTransId="{8DF4FC53-1B1B-9A42-957A-5C654D4F0496}"/>
    <dgm:cxn modelId="{77D4BE24-5A96-5C4E-81CC-FFCDD1333B2B}" srcId="{23F56F2F-EC00-6B47-9E66-749DC30B8DC2}" destId="{58E077F6-A950-5F4E-ADFF-1E5A61E026F8}" srcOrd="1" destOrd="0" parTransId="{0F154CF4-8271-5F4D-9B0F-0DEA99810AF9}" sibTransId="{0A64A675-66B5-9546-9D2B-64CF01C8DEA1}"/>
    <dgm:cxn modelId="{E0CFE227-0044-F345-A4E5-FCF775DB1CCF}" type="presOf" srcId="{7E86EDE2-F491-634A-8F5D-E435C7C2C690}" destId="{2E6C0AB7-17D1-9048-807E-DA98A697454D}" srcOrd="1" destOrd="0" presId="urn:microsoft.com/office/officeart/2005/8/layout/process1"/>
    <dgm:cxn modelId="{CBD2C532-1CC7-F24B-91C6-BD43B0BE9F5F}" type="presOf" srcId="{23F56F2F-EC00-6B47-9E66-749DC30B8DC2}" destId="{7ACC010E-7FED-5B4A-BFB8-6828C3F748F5}" srcOrd="0" destOrd="0" presId="urn:microsoft.com/office/officeart/2005/8/layout/process1"/>
    <dgm:cxn modelId="{59040042-FFD4-A644-9DB1-02090943968E}" type="presOf" srcId="{8DF4FC53-1B1B-9A42-957A-5C654D4F0496}" destId="{45AFFDB1-64AA-A344-BC52-E80609B89F82}" srcOrd="0" destOrd="0" presId="urn:microsoft.com/office/officeart/2005/8/layout/process1"/>
    <dgm:cxn modelId="{4CF39F78-FD72-D546-9A77-32C7F5662A3D}" type="presOf" srcId="{8DF4FC53-1B1B-9A42-957A-5C654D4F0496}" destId="{E53C87B6-2E61-1747-8F68-43D1ADA3E6E8}" srcOrd="1" destOrd="0" presId="urn:microsoft.com/office/officeart/2005/8/layout/process1"/>
    <dgm:cxn modelId="{C14F5089-C993-2641-A2A7-B2E23A7E7851}" type="presOf" srcId="{C8583B2C-82E4-2F46-AF85-682D5D20C45A}" destId="{CA5027B9-D573-AA48-830B-5321FB8B45C2}" srcOrd="0" destOrd="0" presId="urn:microsoft.com/office/officeart/2005/8/layout/process1"/>
    <dgm:cxn modelId="{48C8AD8C-531C-784C-8986-F6B7AFD4DAFF}" srcId="{23F56F2F-EC00-6B47-9E66-749DC30B8DC2}" destId="{F799F9DF-50A4-C245-9959-CEEDBB161083}" srcOrd="2" destOrd="0" parTransId="{3BE8AA96-3116-9E43-8ACC-7059411C80C7}" sibTransId="{7E86EDE2-F491-634A-8F5D-E435C7C2C690}"/>
    <dgm:cxn modelId="{279800BE-F8DD-8948-9082-4FECDA7428DE}" type="presOf" srcId="{0A64A675-66B5-9546-9D2B-64CF01C8DEA1}" destId="{1FCD1C55-465A-B043-816C-9F3885E2B8EB}" srcOrd="1" destOrd="0" presId="urn:microsoft.com/office/officeart/2005/8/layout/process1"/>
    <dgm:cxn modelId="{68A9B2E4-E522-A041-B657-AC3288AA7DAC}" type="presOf" srcId="{58E077F6-A950-5F4E-ADFF-1E5A61E026F8}" destId="{2DB6CEC0-70F5-F04C-8034-36760A438274}" srcOrd="0" destOrd="0" presId="urn:microsoft.com/office/officeart/2005/8/layout/process1"/>
    <dgm:cxn modelId="{C3E12AE5-B75D-574E-8464-AB5A85D538E3}" type="presOf" srcId="{F799F9DF-50A4-C245-9959-CEEDBB161083}" destId="{3035205A-7172-164F-B774-BC73B220F66A}" srcOrd="0" destOrd="0" presId="urn:microsoft.com/office/officeart/2005/8/layout/process1"/>
    <dgm:cxn modelId="{7AA5C3F0-8CC8-3C4C-8B8D-70890385A949}" type="presOf" srcId="{0B1C2347-FBEA-F443-A6B2-4FE2A53B7B89}" destId="{9ED1C937-898E-C242-9630-ABD9A7DB5D1A}" srcOrd="0" destOrd="0" presId="urn:microsoft.com/office/officeart/2005/8/layout/process1"/>
    <dgm:cxn modelId="{A33463FB-FC58-1340-9356-139E09F724E4}" type="presOf" srcId="{7E86EDE2-F491-634A-8F5D-E435C7C2C690}" destId="{D2D56859-AB01-1240-8348-87D6990ED97A}" srcOrd="0" destOrd="0" presId="urn:microsoft.com/office/officeart/2005/8/layout/process1"/>
    <dgm:cxn modelId="{BE641C3B-E883-ED49-9382-0B4F01304FDB}" type="presParOf" srcId="{7ACC010E-7FED-5B4A-BFB8-6828C3F748F5}" destId="{9ED1C937-898E-C242-9630-ABD9A7DB5D1A}" srcOrd="0" destOrd="0" presId="urn:microsoft.com/office/officeart/2005/8/layout/process1"/>
    <dgm:cxn modelId="{D01F4D63-0D9D-2A4D-A70A-DE5CE5188673}" type="presParOf" srcId="{7ACC010E-7FED-5B4A-BFB8-6828C3F748F5}" destId="{45AFFDB1-64AA-A344-BC52-E80609B89F82}" srcOrd="1" destOrd="0" presId="urn:microsoft.com/office/officeart/2005/8/layout/process1"/>
    <dgm:cxn modelId="{5E11957D-E1C3-134A-87A2-0331375DDE8E}" type="presParOf" srcId="{45AFFDB1-64AA-A344-BC52-E80609B89F82}" destId="{E53C87B6-2E61-1747-8F68-43D1ADA3E6E8}" srcOrd="0" destOrd="0" presId="urn:microsoft.com/office/officeart/2005/8/layout/process1"/>
    <dgm:cxn modelId="{CC83CD0C-A826-7943-A1C3-7B00B2E786BF}" type="presParOf" srcId="{7ACC010E-7FED-5B4A-BFB8-6828C3F748F5}" destId="{2DB6CEC0-70F5-F04C-8034-36760A438274}" srcOrd="2" destOrd="0" presId="urn:microsoft.com/office/officeart/2005/8/layout/process1"/>
    <dgm:cxn modelId="{79C39766-23A8-2E42-980D-2AF632CF785D}" type="presParOf" srcId="{7ACC010E-7FED-5B4A-BFB8-6828C3F748F5}" destId="{DB23DF10-0F9E-5049-B320-BF44415D8643}" srcOrd="3" destOrd="0" presId="urn:microsoft.com/office/officeart/2005/8/layout/process1"/>
    <dgm:cxn modelId="{AA61F5FC-CFD1-2440-863D-B4796A1BCCAA}" type="presParOf" srcId="{DB23DF10-0F9E-5049-B320-BF44415D8643}" destId="{1FCD1C55-465A-B043-816C-9F3885E2B8EB}" srcOrd="0" destOrd="0" presId="urn:microsoft.com/office/officeart/2005/8/layout/process1"/>
    <dgm:cxn modelId="{4FC5D3A5-BB3E-4249-BC89-5CE0D20393E4}" type="presParOf" srcId="{7ACC010E-7FED-5B4A-BFB8-6828C3F748F5}" destId="{3035205A-7172-164F-B774-BC73B220F66A}" srcOrd="4" destOrd="0" presId="urn:microsoft.com/office/officeart/2005/8/layout/process1"/>
    <dgm:cxn modelId="{A564D8C5-721C-264B-8304-1EA475E3BB1D}" type="presParOf" srcId="{7ACC010E-7FED-5B4A-BFB8-6828C3F748F5}" destId="{D2D56859-AB01-1240-8348-87D6990ED97A}" srcOrd="5" destOrd="0" presId="urn:microsoft.com/office/officeart/2005/8/layout/process1"/>
    <dgm:cxn modelId="{95F13195-33B8-8849-8B49-A4F90EA54166}" type="presParOf" srcId="{D2D56859-AB01-1240-8348-87D6990ED97A}" destId="{2E6C0AB7-17D1-9048-807E-DA98A697454D}" srcOrd="0" destOrd="0" presId="urn:microsoft.com/office/officeart/2005/8/layout/process1"/>
    <dgm:cxn modelId="{8471CE70-0834-4D42-BEC7-FB1015AC029E}" type="presParOf" srcId="{7ACC010E-7FED-5B4A-BFB8-6828C3F748F5}" destId="{CA5027B9-D573-AA48-830B-5321FB8B45C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1C937-898E-C242-9630-ABD9A7DB5D1A}">
      <dsp:nvSpPr>
        <dsp:cNvPr id="0" name=""/>
        <dsp:cNvSpPr/>
      </dsp:nvSpPr>
      <dsp:spPr>
        <a:xfrm>
          <a:off x="2885" y="142231"/>
          <a:ext cx="1261685" cy="7924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Point</a:t>
          </a:r>
        </a:p>
      </dsp:txBody>
      <dsp:txXfrm>
        <a:off x="26096" y="165442"/>
        <a:ext cx="1215263" cy="746074"/>
      </dsp:txXfrm>
    </dsp:sp>
    <dsp:sp modelId="{45AFFDB1-64AA-A344-BC52-E80609B89F82}">
      <dsp:nvSpPr>
        <dsp:cNvPr id="0" name=""/>
        <dsp:cNvSpPr/>
      </dsp:nvSpPr>
      <dsp:spPr>
        <a:xfrm>
          <a:off x="1390739" y="382031"/>
          <a:ext cx="267477" cy="31289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1390739" y="444610"/>
        <a:ext cx="187234" cy="187739"/>
      </dsp:txXfrm>
    </dsp:sp>
    <dsp:sp modelId="{2DB6CEC0-70F5-F04C-8034-36760A438274}">
      <dsp:nvSpPr>
        <dsp:cNvPr id="0" name=""/>
        <dsp:cNvSpPr/>
      </dsp:nvSpPr>
      <dsp:spPr>
        <a:xfrm>
          <a:off x="1769245" y="142231"/>
          <a:ext cx="1261685" cy="7924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evidence</a:t>
          </a:r>
        </a:p>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(justify)</a:t>
          </a:r>
        </a:p>
      </dsp:txBody>
      <dsp:txXfrm>
        <a:off x="1792456" y="165442"/>
        <a:ext cx="1215263" cy="746074"/>
      </dsp:txXfrm>
    </dsp:sp>
    <dsp:sp modelId="{DB23DF10-0F9E-5049-B320-BF44415D8643}">
      <dsp:nvSpPr>
        <dsp:cNvPr id="0" name=""/>
        <dsp:cNvSpPr/>
      </dsp:nvSpPr>
      <dsp:spPr>
        <a:xfrm>
          <a:off x="3157098" y="382031"/>
          <a:ext cx="267477" cy="31289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3157098" y="444610"/>
        <a:ext cx="187234" cy="187739"/>
      </dsp:txXfrm>
    </dsp:sp>
    <dsp:sp modelId="{3035205A-7172-164F-B774-BC73B220F66A}">
      <dsp:nvSpPr>
        <dsp:cNvPr id="0" name=""/>
        <dsp:cNvSpPr/>
      </dsp:nvSpPr>
      <dsp:spPr>
        <a:xfrm>
          <a:off x="3535604" y="142231"/>
          <a:ext cx="1261685" cy="7924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explain further or, give more evidence or, counter</a:t>
          </a:r>
        </a:p>
      </dsp:txBody>
      <dsp:txXfrm>
        <a:off x="3558815" y="165442"/>
        <a:ext cx="1215263" cy="746074"/>
      </dsp:txXfrm>
    </dsp:sp>
    <dsp:sp modelId="{D2D56859-AB01-1240-8348-87D6990ED97A}">
      <dsp:nvSpPr>
        <dsp:cNvPr id="0" name=""/>
        <dsp:cNvSpPr/>
      </dsp:nvSpPr>
      <dsp:spPr>
        <a:xfrm>
          <a:off x="4923458" y="382031"/>
          <a:ext cx="267477" cy="31289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4923458" y="444610"/>
        <a:ext cx="187234" cy="187739"/>
      </dsp:txXfrm>
    </dsp:sp>
    <dsp:sp modelId="{CA5027B9-D573-AA48-830B-5321FB8B45C2}">
      <dsp:nvSpPr>
        <dsp:cNvPr id="0" name=""/>
        <dsp:cNvSpPr/>
      </dsp:nvSpPr>
      <dsp:spPr>
        <a:xfrm>
          <a:off x="5301964" y="142231"/>
          <a:ext cx="1261685" cy="7924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link back to point and essay focus</a:t>
          </a:r>
        </a:p>
      </dsp:txBody>
      <dsp:txXfrm>
        <a:off x="5325175" y="165442"/>
        <a:ext cx="1215263" cy="7460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908C-A901-A748-85FD-ED380B06430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77C5DD9-7B0B-6E4A-AB26-CE92DCB16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E9E37FC-B978-0449-B4B6-320DA892FC5A}"/>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5" name="Footer Placeholder 4">
            <a:extLst>
              <a:ext uri="{FF2B5EF4-FFF2-40B4-BE49-F238E27FC236}">
                <a16:creationId xmlns:a16="http://schemas.microsoft.com/office/drawing/2014/main" id="{9176B9EB-245D-E746-8340-9E92E90D7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24CDE5-A25A-834D-AE71-85341D37A80D}"/>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62287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43D1-6369-BD44-BBA7-F545F9171DD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DABF755-0735-2E4A-A4BC-3F53C4A0D0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9B6846-9B17-3349-B9EF-B8817B29BACD}"/>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5" name="Footer Placeholder 4">
            <a:extLst>
              <a:ext uri="{FF2B5EF4-FFF2-40B4-BE49-F238E27FC236}">
                <a16:creationId xmlns:a16="http://schemas.microsoft.com/office/drawing/2014/main" id="{C8C91799-F8CE-9F41-B4E5-FF83CE70A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000908-03BC-3849-9B34-3251D021C9BD}"/>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355745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3D75D-B750-FF47-9332-BA2593C1F60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F7E730-D568-D04F-9615-8B335006AA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139869-9480-E64C-8E2F-03EFFF85B1C7}"/>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5" name="Footer Placeholder 4">
            <a:extLst>
              <a:ext uri="{FF2B5EF4-FFF2-40B4-BE49-F238E27FC236}">
                <a16:creationId xmlns:a16="http://schemas.microsoft.com/office/drawing/2014/main" id="{3160C662-EC88-5C40-8072-E6740CC54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F6489B-AF37-FA48-9060-D2B8170295A8}"/>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23466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31DC-4A86-7643-A6AC-731D785E7C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EC5254A-9DA4-8B4F-B474-DB4C2262D31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68D2E5-FCDA-094C-9476-2854935E3C9A}"/>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5" name="Footer Placeholder 4">
            <a:extLst>
              <a:ext uri="{FF2B5EF4-FFF2-40B4-BE49-F238E27FC236}">
                <a16:creationId xmlns:a16="http://schemas.microsoft.com/office/drawing/2014/main" id="{A2E751DE-448C-D443-BDE4-1A376FA4D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285A3-C5F6-5B47-8575-F98FD4921D80}"/>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251807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7737-7DE3-464B-99B6-05AAB43E3B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68B06F1-5C23-2949-9D2A-70F73E6802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224C6A-0423-7242-B7F3-ABBDD0B99A8B}"/>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5" name="Footer Placeholder 4">
            <a:extLst>
              <a:ext uri="{FF2B5EF4-FFF2-40B4-BE49-F238E27FC236}">
                <a16:creationId xmlns:a16="http://schemas.microsoft.com/office/drawing/2014/main" id="{628D0960-A29F-F844-8BAB-239D94C9FE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113F12-81ED-6C45-8854-2781D31A08D6}"/>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123921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2B5B-4F60-3E4B-B507-A3FF6D55E2C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71B3B1-A3CE-D04B-B3D7-A752F94288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B5D6357-3538-1A4F-82FB-F57BE34AF0F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65E0736-8A1C-EF4E-BD2A-CB993E54FD1E}"/>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6" name="Footer Placeholder 5">
            <a:extLst>
              <a:ext uri="{FF2B5EF4-FFF2-40B4-BE49-F238E27FC236}">
                <a16:creationId xmlns:a16="http://schemas.microsoft.com/office/drawing/2014/main" id="{549A1002-FA1E-0347-8C19-E351737BD6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3C42FC-FB8B-954B-BFFD-287211969DDB}"/>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291414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B434-B73C-734B-AD42-0147B75F9DB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E3F359F-03C4-CF46-8CD3-1947ADA77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75300F-94A8-BE4A-87B1-AB5E90939B9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97A2E8B-D702-6343-BDF3-B0D7EDD6B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E39F35-4825-1B46-A09D-1B576A6B30A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8ED659B-42CB-194C-8B17-F0C21A8A99CE}"/>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8" name="Footer Placeholder 7">
            <a:extLst>
              <a:ext uri="{FF2B5EF4-FFF2-40B4-BE49-F238E27FC236}">
                <a16:creationId xmlns:a16="http://schemas.microsoft.com/office/drawing/2014/main" id="{D20EB3F9-365D-5E47-8C65-E6988D05EC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A58E88-34EF-1549-A9B8-87AFDC204132}"/>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2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EB59-91F4-1F4D-B711-882784BC6D9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6D8FE9A-0DC0-5D48-A7E8-1960E38AF42D}"/>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4" name="Footer Placeholder 3">
            <a:extLst>
              <a:ext uri="{FF2B5EF4-FFF2-40B4-BE49-F238E27FC236}">
                <a16:creationId xmlns:a16="http://schemas.microsoft.com/office/drawing/2014/main" id="{85B136AB-4517-C34D-9EF8-70531D51BF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19972B-E250-F14B-A00A-2624D31EEDE9}"/>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429329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AADF9-0875-7440-9DB0-3ACF6F9716AD}"/>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3" name="Footer Placeholder 2">
            <a:extLst>
              <a:ext uri="{FF2B5EF4-FFF2-40B4-BE49-F238E27FC236}">
                <a16:creationId xmlns:a16="http://schemas.microsoft.com/office/drawing/2014/main" id="{90DAD30F-6BF1-C743-9553-C225A5AD0F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E8BC1A-2BAE-774F-BBE6-D29C31F77805}"/>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396578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4AE2-AABF-F24B-966D-5E8CFEA914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0A8A08E-61A3-E945-9D00-64660FFDE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9FF3894-2563-BE4C-8F40-8D540EED0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8D7E56-BF46-A940-8E10-AB149EBD3E63}"/>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6" name="Footer Placeholder 5">
            <a:extLst>
              <a:ext uri="{FF2B5EF4-FFF2-40B4-BE49-F238E27FC236}">
                <a16:creationId xmlns:a16="http://schemas.microsoft.com/office/drawing/2014/main" id="{9373DF96-CFA2-D848-A9A0-5012963F81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CB5C68-23E4-A542-99BB-9E72F60915F3}"/>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51413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107B-31F5-EB4F-B032-90992037F0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7E261F-A5E4-AC45-8EA9-0EA56179E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BA1EDC46-9CC6-7541-9A02-1AFA99F54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1B4186-F456-974F-A1D2-1A1B53FFF738}"/>
              </a:ext>
            </a:extLst>
          </p:cNvPr>
          <p:cNvSpPr>
            <a:spLocks noGrp="1"/>
          </p:cNvSpPr>
          <p:nvPr>
            <p:ph type="dt" sz="half" idx="10"/>
          </p:nvPr>
        </p:nvSpPr>
        <p:spPr/>
        <p:txBody>
          <a:bodyPr/>
          <a:lstStyle/>
          <a:p>
            <a:fld id="{FDAB0641-A03E-1949-AF82-7D527D0F9A81}" type="datetimeFigureOut">
              <a:rPr lang="en-GB" smtClean="0"/>
              <a:t>26/06/2024</a:t>
            </a:fld>
            <a:endParaRPr lang="en-GB"/>
          </a:p>
        </p:txBody>
      </p:sp>
      <p:sp>
        <p:nvSpPr>
          <p:cNvPr id="6" name="Footer Placeholder 5">
            <a:extLst>
              <a:ext uri="{FF2B5EF4-FFF2-40B4-BE49-F238E27FC236}">
                <a16:creationId xmlns:a16="http://schemas.microsoft.com/office/drawing/2014/main" id="{3C840E5C-846A-9242-A9A7-1061E83658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AC240C-F2DE-F049-8375-EFE378AABEC7}"/>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42683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FCC">
            <a:alpha val="1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40681-106F-7A43-9BE5-F783324A3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CFBE2E33-BFBA-604A-9726-84B020B02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F8462E-B1FA-744C-B085-1F2D7868724E}"/>
              </a:ext>
            </a:extLst>
          </p:cNvPr>
          <p:cNvSpPr>
            <a:spLocks noGrp="1"/>
          </p:cNvSpPr>
          <p:nvPr>
            <p:ph type="dt" sz="half" idx="2"/>
          </p:nvPr>
        </p:nvSpPr>
        <p:spPr>
          <a:xfrm>
            <a:off x="9448800" y="3175"/>
            <a:ext cx="2743200" cy="365125"/>
          </a:xfrm>
          <a:prstGeom prst="rect">
            <a:avLst/>
          </a:prstGeom>
        </p:spPr>
        <p:txBody>
          <a:bodyPr vert="horz" lIns="91440" tIns="45720" rIns="91440" bIns="45720" rtlCol="0" anchor="ctr"/>
          <a:lstStyle>
            <a:lvl1pPr algn="r">
              <a:defRPr sz="1800">
                <a:solidFill>
                  <a:schemeClr val="accent2">
                    <a:lumMod val="50000"/>
                  </a:schemeClr>
                </a:solidFill>
              </a:defRPr>
            </a:lvl1pPr>
          </a:lstStyle>
          <a:p>
            <a:fld id="{FDAB0641-A03E-1949-AF82-7D527D0F9A81}" type="datetimeFigureOut">
              <a:rPr lang="en-GB" smtClean="0"/>
              <a:t>26/06/2024</a:t>
            </a:fld>
            <a:endParaRPr lang="en-GB"/>
          </a:p>
        </p:txBody>
      </p:sp>
      <p:sp>
        <p:nvSpPr>
          <p:cNvPr id="5" name="Footer Placeholder 4">
            <a:extLst>
              <a:ext uri="{FF2B5EF4-FFF2-40B4-BE49-F238E27FC236}">
                <a16:creationId xmlns:a16="http://schemas.microsoft.com/office/drawing/2014/main" id="{552B69B7-F1FA-8A45-A3EA-B512D337A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5A5462-BE4E-964F-81C4-74B86BBF6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1776A-16DE-BB42-841D-075DCC1B46AE}" type="slidenum">
              <a:rPr lang="en-GB" smtClean="0"/>
              <a:t>‹#›</a:t>
            </a:fld>
            <a:endParaRPr lang="en-GB"/>
          </a:p>
        </p:txBody>
      </p:sp>
      <p:pic>
        <p:nvPicPr>
          <p:cNvPr id="7" name="Picture 6">
            <a:extLst>
              <a:ext uri="{FF2B5EF4-FFF2-40B4-BE49-F238E27FC236}">
                <a16:creationId xmlns:a16="http://schemas.microsoft.com/office/drawing/2014/main" id="{BFD47FB3-6AE0-D755-F5A1-8812413DA714}"/>
              </a:ext>
            </a:extLst>
          </p:cNvPr>
          <p:cNvPicPr>
            <a:picLocks noChangeAspect="1"/>
          </p:cNvPicPr>
          <p:nvPr userDrawn="1"/>
        </p:nvPicPr>
        <p:blipFill rotWithShape="1">
          <a:blip r:embed="rId13">
            <a:clrChange>
              <a:clrFrom>
                <a:srgbClr val="5E2F55"/>
              </a:clrFrom>
              <a:clrTo>
                <a:srgbClr val="5E2F55">
                  <a:alpha val="0"/>
                </a:srgbClr>
              </a:clrTo>
            </a:clrChange>
            <a:duotone>
              <a:prstClr val="black"/>
              <a:schemeClr val="accent2">
                <a:lumMod val="75000"/>
                <a:tint val="45000"/>
                <a:satMod val="400000"/>
              </a:schemeClr>
            </a:duotone>
          </a:blip>
          <a:srcRect b="10395"/>
          <a:stretch/>
        </p:blipFill>
        <p:spPr>
          <a:xfrm>
            <a:off x="10719293" y="5514250"/>
            <a:ext cx="1601803" cy="1325563"/>
          </a:xfrm>
          <a:prstGeom prst="rect">
            <a:avLst/>
          </a:prstGeom>
        </p:spPr>
      </p:pic>
    </p:spTree>
    <p:extLst>
      <p:ext uri="{BB962C8B-B14F-4D97-AF65-F5344CB8AC3E}">
        <p14:creationId xmlns:p14="http://schemas.microsoft.com/office/powerpoint/2010/main" val="1183077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cap="none" spc="0">
          <a:ln w="0"/>
          <a:solidFill>
            <a:schemeClr val="accent2"/>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4.xml"/><Relationship Id="rId12" Type="http://schemas.openxmlformats.org/officeDocument/2006/relationships/slide" Target="slide19.xml"/><Relationship Id="rId2" Type="http://schemas.openxmlformats.org/officeDocument/2006/relationships/slide" Target="slide4.xml"/><Relationship Id="rId16"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8.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utor2u.net/psychology" TargetMode="External"/><Relationship Id="rId2" Type="http://schemas.openxmlformats.org/officeDocument/2006/relationships/hyperlink" Target="https://www.ted.com/talks"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s://stpeterssurreyschuk.sharepoint.com/sites/SPCS_Subjects_PS/Shared%20Documents/Forms/AllItems.aspx?csf=1&amp;web=1&amp;e=hkZtY1%2F&amp;RootFolder=%2Fsites%2FSPCS%5FSubjects%5FPS%2FShared%20Documents%2FStudent%20Resources%2FIndependent%20Study&amp;FolderCTID=0x012000B966DCFCFAD0284DBC84FBC385DFFF3E" TargetMode="Externa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bps.org.uk/getting-started" TargetMode="External"/><Relationship Id="rId2" Type="http://schemas.openxmlformats.org/officeDocument/2006/relationships/hyperlink" Target="https://www.bps.org.uk/find-your-career-psychology"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portal.bps.org.uk/Accredited-Cours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qa.org.uk/subjects/psychology/as-and-a-level/psychology-7181-7182/subject-content-a-level" TargetMode="Externa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stpeterssurreyschuk.sharepoint.com/sites/SPCS_Subjects_PS/Shared%20Documents/Forms/AllItems.aspx?FolderCTID=0x012000B966DCFCFAD0284DBC84FBC385DFFF3E&amp;id=%2Fsites%2FSPCS%5FSubjects%5FPS%2FShared%20Documents%2FStudent%20Resources%2FFolder%20Organisation%2FPsychology%20Curriculum%20Map%20%281%29%2Epdf&amp;parent=%2Fsites%2FSPCS%5FSubjects%5FPS%2FShared%20Documents%2FStudent%20Resources%2FFolder%20Organisation" TargetMode="Externa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hyperlink" Target="https://www.tutor2u.net/psychology/store/statistics-and-mathematics-workbook-for-aqa-alevel-psychology-edition-1" TargetMode="External"/><Relationship Id="rId2" Type="http://schemas.openxmlformats.org/officeDocument/2006/relationships/hyperlink" Target="https://www.aqa.org.uk/subjects/psychology/as-and-a-level/psychology-7181-7182/mathematical-requirements-and-exemplification"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hyperlink" Target="https://ondemand.tutor2u.net/students/introduction-to-aqa-a-level-psycholog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1D4A-C5D7-F453-C74E-0C6DA7A712BB}"/>
              </a:ext>
            </a:extLst>
          </p:cNvPr>
          <p:cNvSpPr>
            <a:spLocks noGrp="1"/>
          </p:cNvSpPr>
          <p:nvPr>
            <p:ph type="ctrTitle"/>
          </p:nvPr>
        </p:nvSpPr>
        <p:spPr>
          <a:xfrm>
            <a:off x="3261126" y="1122363"/>
            <a:ext cx="7406874" cy="2387600"/>
          </a:xfrm>
        </p:spPr>
        <p:txBody>
          <a:bodyPr/>
          <a:lstStyle/>
          <a:p>
            <a:r>
              <a:rPr lang="en-GB" dirty="0"/>
              <a:t>Psychology Handbook</a:t>
            </a:r>
          </a:p>
        </p:txBody>
      </p:sp>
      <p:sp>
        <p:nvSpPr>
          <p:cNvPr id="3" name="Subtitle 2">
            <a:extLst>
              <a:ext uri="{FF2B5EF4-FFF2-40B4-BE49-F238E27FC236}">
                <a16:creationId xmlns:a16="http://schemas.microsoft.com/office/drawing/2014/main" id="{6C496B2B-FDAF-1796-C4B3-25FEA05050F3}"/>
              </a:ext>
            </a:extLst>
          </p:cNvPr>
          <p:cNvSpPr>
            <a:spLocks noGrp="1"/>
          </p:cNvSpPr>
          <p:nvPr>
            <p:ph type="subTitle" idx="1"/>
          </p:nvPr>
        </p:nvSpPr>
        <p:spPr>
          <a:xfrm>
            <a:off x="3261126" y="3602038"/>
            <a:ext cx="7406874" cy="1655762"/>
          </a:xfrm>
        </p:spPr>
        <p:txBody>
          <a:bodyPr/>
          <a:lstStyle/>
          <a:p>
            <a:r>
              <a:rPr lang="en-GB" dirty="0"/>
              <a:t>A Level Psychology [7182]</a:t>
            </a:r>
          </a:p>
          <a:p>
            <a:endParaRPr lang="en-GB" dirty="0"/>
          </a:p>
          <a:p>
            <a:r>
              <a:rPr lang="en-GB" dirty="0"/>
              <a:t>It is advised that you use [play] this in slide show mode.</a:t>
            </a:r>
          </a:p>
        </p:txBody>
      </p:sp>
      <p:pic>
        <p:nvPicPr>
          <p:cNvPr id="4" name="Picture 3">
            <a:extLst>
              <a:ext uri="{FF2B5EF4-FFF2-40B4-BE49-F238E27FC236}">
                <a16:creationId xmlns:a16="http://schemas.microsoft.com/office/drawing/2014/main" id="{E0EA76CA-CCC9-361B-9D51-843BCB883D6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689" t="2517" r="70212" b="90684"/>
          <a:stretch/>
        </p:blipFill>
        <p:spPr>
          <a:xfrm>
            <a:off x="116114" y="91847"/>
            <a:ext cx="3240000" cy="1306452"/>
          </a:xfrm>
          <a:prstGeom prst="rect">
            <a:avLst/>
          </a:prstGeom>
        </p:spPr>
      </p:pic>
      <p:pic>
        <p:nvPicPr>
          <p:cNvPr id="5" name="Picture 4">
            <a:extLst>
              <a:ext uri="{FF2B5EF4-FFF2-40B4-BE49-F238E27FC236}">
                <a16:creationId xmlns:a16="http://schemas.microsoft.com/office/drawing/2014/main" id="{C75235C3-235B-B943-8C97-CBE196D607F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5204" t="36828"/>
          <a:stretch/>
        </p:blipFill>
        <p:spPr>
          <a:xfrm flipH="1">
            <a:off x="0" y="1519754"/>
            <a:ext cx="3240000" cy="5338246"/>
          </a:xfrm>
          <a:prstGeom prst="rect">
            <a:avLst/>
          </a:prstGeom>
        </p:spPr>
      </p:pic>
    </p:spTree>
    <p:extLst>
      <p:ext uri="{BB962C8B-B14F-4D97-AF65-F5344CB8AC3E}">
        <p14:creationId xmlns:p14="http://schemas.microsoft.com/office/powerpoint/2010/main" val="335472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Home 5">
            <a:hlinkClick r:id="rId2" action="ppaction://hlinksldjump" highlightClick="1"/>
            <a:extLst>
              <a:ext uri="{FF2B5EF4-FFF2-40B4-BE49-F238E27FC236}">
                <a16:creationId xmlns:a16="http://schemas.microsoft.com/office/drawing/2014/main" id="{8C0BAE77-DA3F-AF0E-9CD5-EA716CCB851A}"/>
              </a:ext>
            </a:extLst>
          </p:cNvPr>
          <p:cNvSpPr/>
          <p:nvPr/>
        </p:nvSpPr>
        <p:spPr>
          <a:xfrm>
            <a:off x="11476462" y="33455"/>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C979BAB-9140-1A78-50D4-7F9B9AF5DE00}"/>
              </a:ext>
            </a:extLst>
          </p:cNvPr>
          <p:cNvSpPr>
            <a:spLocks noGrp="1"/>
          </p:cNvSpPr>
          <p:nvPr>
            <p:ph type="title"/>
          </p:nvPr>
        </p:nvSpPr>
        <p:spPr>
          <a:xfrm>
            <a:off x="602167" y="365125"/>
            <a:ext cx="3657600" cy="1325563"/>
          </a:xfrm>
        </p:spPr>
        <p:txBody>
          <a:bodyPr/>
          <a:lstStyle/>
          <a:p>
            <a:r>
              <a:rPr lang="en-GB" dirty="0"/>
              <a:t>To achieve grade A*:</a:t>
            </a:r>
          </a:p>
        </p:txBody>
      </p:sp>
      <p:sp>
        <p:nvSpPr>
          <p:cNvPr id="3" name="Content Placeholder 2">
            <a:extLst>
              <a:ext uri="{FF2B5EF4-FFF2-40B4-BE49-F238E27FC236}">
                <a16:creationId xmlns:a16="http://schemas.microsoft.com/office/drawing/2014/main" id="{C3088EA2-DFF9-8EEA-2864-DDF79B4A1A38}"/>
              </a:ext>
            </a:extLst>
          </p:cNvPr>
          <p:cNvSpPr>
            <a:spLocks noGrp="1"/>
          </p:cNvSpPr>
          <p:nvPr>
            <p:ph idx="1"/>
          </p:nvPr>
        </p:nvSpPr>
        <p:spPr>
          <a:xfrm>
            <a:off x="602166" y="1825625"/>
            <a:ext cx="3657600" cy="4351338"/>
          </a:xfrm>
        </p:spPr>
        <p:txBody>
          <a:bodyPr/>
          <a:lstStyle/>
          <a:p>
            <a:pPr marL="0" indent="0">
              <a:buNone/>
            </a:pPr>
            <a:r>
              <a:rPr lang="en-GB" dirty="0"/>
              <a:t>students’ evidence will show that they have securely met all the statements within the grade A descriptor, with stronger performance in most or all aspects of the grade A statements.</a:t>
            </a:r>
          </a:p>
        </p:txBody>
      </p:sp>
      <p:sp>
        <p:nvSpPr>
          <p:cNvPr id="5" name="TextBox 4">
            <a:extLst>
              <a:ext uri="{FF2B5EF4-FFF2-40B4-BE49-F238E27FC236}">
                <a16:creationId xmlns:a16="http://schemas.microsoft.com/office/drawing/2014/main" id="{E8EA297B-0F6F-007B-7A94-A0817EE8F728}"/>
              </a:ext>
            </a:extLst>
          </p:cNvPr>
          <p:cNvSpPr txBox="1"/>
          <p:nvPr/>
        </p:nvSpPr>
        <p:spPr>
          <a:xfrm>
            <a:off x="4716966" y="58846"/>
            <a:ext cx="7290109" cy="6740307"/>
          </a:xfrm>
          <a:prstGeom prst="rect">
            <a:avLst/>
          </a:prstGeom>
          <a:solidFill>
            <a:srgbClr val="DCFC90">
              <a:alpha val="50196"/>
            </a:srgbClr>
          </a:solidFill>
        </p:spPr>
        <p:txBody>
          <a:bodyPr wrap="square">
            <a:spAutoFit/>
          </a:bodyPr>
          <a:lstStyle/>
          <a:p>
            <a:pPr algn="just"/>
            <a:r>
              <a:rPr lang="en-GB" sz="1200" b="1" i="1" dirty="0">
                <a:solidFill>
                  <a:schemeClr val="accent2">
                    <a:lumMod val="50000"/>
                  </a:schemeClr>
                </a:solidFill>
                <a:effectLst/>
                <a:latin typeface="+mj-lt"/>
                <a:ea typeface="Times New Roman" panose="02020603050405020304" pitchFamily="18" charset="0"/>
              </a:rPr>
              <a:t>Knowledge:</a:t>
            </a:r>
            <a:r>
              <a:rPr lang="en-GB" sz="1200" dirty="0">
                <a:solidFill>
                  <a:schemeClr val="accent2">
                    <a:lumMod val="50000"/>
                  </a:schemeClr>
                </a:solidFill>
                <a:effectLst/>
                <a:latin typeface="+mj-lt"/>
                <a:ea typeface="Times New Roman" panose="02020603050405020304" pitchFamily="18" charset="0"/>
              </a:rPr>
              <a:t> Shows breadth and depth of knowledge in all areas of the course, high level of accurate detail and precision. Goes beyond what is ‘required’ by the specification. Appropriate selection of material to address the question (not a ‘stock’ answer).</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Understanding:</a:t>
            </a:r>
            <a:r>
              <a:rPr lang="en-GB" sz="1200" dirty="0">
                <a:solidFill>
                  <a:schemeClr val="accent2">
                    <a:lumMod val="50000"/>
                  </a:schemeClr>
                </a:solidFill>
                <a:effectLst/>
                <a:latin typeface="+mj-lt"/>
                <a:ea typeface="Times New Roman" panose="02020603050405020304" pitchFamily="18" charset="0"/>
              </a:rPr>
              <a:t> Able to perceive links between topics and explanations; compare relative strengths and limitations of different approaches; consider the wider societal implications of various explanations with sensitivity and maturity.</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Use of scientific terminology:</a:t>
            </a:r>
            <a:r>
              <a:rPr lang="en-GB" sz="1200" dirty="0">
                <a:solidFill>
                  <a:schemeClr val="accent2">
                    <a:lumMod val="50000"/>
                  </a:schemeClr>
                </a:solidFill>
                <a:effectLst/>
                <a:latin typeface="+mj-lt"/>
                <a:ea typeface="Times New Roman" panose="02020603050405020304" pitchFamily="18" charset="0"/>
              </a:rPr>
              <a:t> Scientific terminology is used accurately and appropriately to ensure precision. Does not use ‘definitive’ terms (e.g. prove)  or personal pronouns. Clear distinction between reliability and validity, between reductionism and determinism. May show understanding of how they are linked/overlap without losing clarity.</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Application of knowledge: </a:t>
            </a:r>
            <a:r>
              <a:rPr lang="en-GB" sz="1200" dirty="0">
                <a:solidFill>
                  <a:schemeClr val="accent2">
                    <a:lumMod val="50000"/>
                  </a:schemeClr>
                </a:solidFill>
                <a:effectLst/>
                <a:latin typeface="+mj-lt"/>
                <a:ea typeface="Times New Roman" panose="02020603050405020304" pitchFamily="18" charset="0"/>
              </a:rPr>
              <a:t>Goes beyond the STEM; targeted application based on what is provided. Has identified precise theoretical link, explained how this is an example and quoted from the given scenario (or reading between the lines).</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Discussion:</a:t>
            </a:r>
            <a:r>
              <a:rPr lang="en-GB" sz="1200" dirty="0">
                <a:solidFill>
                  <a:schemeClr val="accent2">
                    <a:lumMod val="50000"/>
                  </a:schemeClr>
                </a:solidFill>
                <a:effectLst/>
                <a:latin typeface="+mj-lt"/>
                <a:ea typeface="Times New Roman" panose="02020603050405020304" pitchFamily="18" charset="0"/>
              </a:rPr>
              <a:t> Uses a variety of language to avoid repetition, uses a variety of sentence structure to provide interest. Elaboration is focussed and detailed. Able to show an understanding of both sides of a scientific argument. Discussion points are based in evidence rather than anecdotal. Uses research evidence effectively to illustrate points (no unnecessary detail). Includes a variety of discussion points to show breadth of understanding (RAID).</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Structure:</a:t>
            </a:r>
            <a:r>
              <a:rPr lang="en-GB" sz="1200" dirty="0">
                <a:solidFill>
                  <a:schemeClr val="accent2">
                    <a:lumMod val="50000"/>
                  </a:schemeClr>
                </a:solidFill>
                <a:effectLst/>
                <a:latin typeface="+mj-lt"/>
                <a:ea typeface="Times New Roman" panose="02020603050405020304" pitchFamily="18" charset="0"/>
              </a:rPr>
              <a:t> Response is focussed on the question. Structure is appropriate for the question given</a:t>
            </a:r>
            <a:r>
              <a:rPr lang="en-GB" sz="1200" i="1" dirty="0">
                <a:solidFill>
                  <a:schemeClr val="accent2">
                    <a:lumMod val="50000"/>
                  </a:schemeClr>
                </a:solidFill>
                <a:effectLst/>
                <a:latin typeface="+mj-lt"/>
                <a:ea typeface="Times New Roman" panose="02020603050405020304" pitchFamily="18" charset="0"/>
              </a:rPr>
              <a:t> (e.g. outline &amp; evaluate </a:t>
            </a:r>
            <a:r>
              <a:rPr lang="en-GB" sz="1200" i="1" u="sng" dirty="0">
                <a:solidFill>
                  <a:schemeClr val="accent2">
                    <a:lumMod val="50000"/>
                  </a:schemeClr>
                </a:solidFill>
                <a:effectLst/>
                <a:latin typeface="+mj-lt"/>
                <a:ea typeface="Times New Roman" panose="02020603050405020304" pitchFamily="18" charset="0"/>
              </a:rPr>
              <a:t>or</a:t>
            </a:r>
            <a:r>
              <a:rPr lang="en-GB" sz="1200" i="1" dirty="0">
                <a:solidFill>
                  <a:schemeClr val="accent2">
                    <a:lumMod val="50000"/>
                  </a:schemeClr>
                </a:solidFill>
                <a:effectLst/>
                <a:latin typeface="+mj-lt"/>
                <a:ea typeface="Times New Roman" panose="02020603050405020304" pitchFamily="18" charset="0"/>
              </a:rPr>
              <a:t> discuss)</a:t>
            </a:r>
            <a:r>
              <a:rPr lang="en-GB" sz="1200" dirty="0">
                <a:solidFill>
                  <a:schemeClr val="accent2">
                    <a:lumMod val="50000"/>
                  </a:schemeClr>
                </a:solidFill>
                <a:effectLst/>
                <a:latin typeface="+mj-lt"/>
                <a:ea typeface="Times New Roman" panose="02020603050405020304" pitchFamily="18" charset="0"/>
              </a:rPr>
              <a:t>. There is a clear flow of ‘argument’ in longer responses. Answers are clear and coherent, and appropriate for the number of marks available. Effective balance between assessment objectives.</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Mathematical skills/Research Methods: </a:t>
            </a:r>
            <a:r>
              <a:rPr lang="en-GB" sz="1200" dirty="0">
                <a:solidFill>
                  <a:schemeClr val="accent2">
                    <a:lumMod val="50000"/>
                  </a:schemeClr>
                </a:solidFill>
                <a:effectLst/>
                <a:latin typeface="+mj-lt"/>
                <a:ea typeface="Times New Roman" panose="02020603050405020304" pitchFamily="18" charset="0"/>
              </a:rPr>
              <a:t>able to effectively manipulate and interpret statistical information (both qualitative and quantitative), calculations should be clear and precise, showing full and logical thought process. Demonstrate a detailed understanding of all research methods, be able to assess their relative benefits and associated implications for understanding behaviour. Be able to design valid, reliable and ethical research into a variety of areas using all research methods in a precise manner.</a:t>
            </a:r>
          </a:p>
          <a:p>
            <a:pPr algn="just"/>
            <a:r>
              <a:rPr lang="en-GB" sz="1200"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i="1" dirty="0">
                <a:solidFill>
                  <a:schemeClr val="accent2">
                    <a:lumMod val="50000"/>
                  </a:schemeClr>
                </a:solidFill>
                <a:effectLst/>
                <a:latin typeface="+mj-lt"/>
                <a:ea typeface="Times New Roman" panose="02020603050405020304" pitchFamily="18" charset="0"/>
              </a:rPr>
              <a:t>Extra: reading beyond what is required by the specification, has an ability to understand academic articles and will have considered the theoretical links to contemporary issues. Focussed in &amp; on time to lessons, able to effectively support their peers without unnecessary distraction and will be continually trying to further develop their skills and understanding (e.g. though exam questions). Has appropriate equipment and preparation complete. </a:t>
            </a:r>
            <a:endParaRPr lang="en-GB" sz="1200" dirty="0">
              <a:solidFill>
                <a:schemeClr val="accent2">
                  <a:lumMod val="50000"/>
                </a:schemeClr>
              </a:solidFill>
              <a:effectLst/>
              <a:latin typeface="+mj-lt"/>
              <a:ea typeface="Times New Roman" panose="02020603050405020304" pitchFamily="18" charset="0"/>
            </a:endParaRPr>
          </a:p>
        </p:txBody>
      </p:sp>
    </p:spTree>
    <p:extLst>
      <p:ext uri="{BB962C8B-B14F-4D97-AF65-F5344CB8AC3E}">
        <p14:creationId xmlns:p14="http://schemas.microsoft.com/office/powerpoint/2010/main" val="136032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4">
            <a:hlinkClick r:id="rId2" action="ppaction://hlinksldjump" highlightClick="1"/>
            <a:extLst>
              <a:ext uri="{FF2B5EF4-FFF2-40B4-BE49-F238E27FC236}">
                <a16:creationId xmlns:a16="http://schemas.microsoft.com/office/drawing/2014/main" id="{7CAA8B51-0CA0-66EC-3AD6-8066F0349478}"/>
              </a:ext>
            </a:extLst>
          </p:cNvPr>
          <p:cNvSpPr/>
          <p:nvPr/>
        </p:nvSpPr>
        <p:spPr>
          <a:xfrm>
            <a:off x="11398405"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C979BAB-9140-1A78-50D4-7F9B9AF5DE00}"/>
              </a:ext>
            </a:extLst>
          </p:cNvPr>
          <p:cNvSpPr>
            <a:spLocks noGrp="1"/>
          </p:cNvSpPr>
          <p:nvPr>
            <p:ph type="title"/>
          </p:nvPr>
        </p:nvSpPr>
        <p:spPr>
          <a:xfrm>
            <a:off x="400334" y="266131"/>
            <a:ext cx="5619466" cy="1325563"/>
          </a:xfrm>
        </p:spPr>
        <p:txBody>
          <a:bodyPr>
            <a:normAutofit fontScale="90000"/>
          </a:bodyPr>
          <a:lstStyle/>
          <a:p>
            <a:r>
              <a:rPr lang="en-GB" dirty="0"/>
              <a:t>To achieve grade A, candidates will be able to:</a:t>
            </a:r>
          </a:p>
        </p:txBody>
      </p:sp>
      <p:sp>
        <p:nvSpPr>
          <p:cNvPr id="3" name="Content Placeholder 2">
            <a:extLst>
              <a:ext uri="{FF2B5EF4-FFF2-40B4-BE49-F238E27FC236}">
                <a16:creationId xmlns:a16="http://schemas.microsoft.com/office/drawing/2014/main" id="{C3088EA2-DFF9-8EEA-2864-DDF79B4A1A38}"/>
              </a:ext>
            </a:extLst>
          </p:cNvPr>
          <p:cNvSpPr>
            <a:spLocks noGrp="1"/>
          </p:cNvSpPr>
          <p:nvPr>
            <p:ph sz="half" idx="1"/>
          </p:nvPr>
        </p:nvSpPr>
        <p:spPr>
          <a:xfrm>
            <a:off x="400334" y="1825625"/>
            <a:ext cx="5619466" cy="4766244"/>
          </a:xfrm>
        </p:spPr>
        <p:txBody>
          <a:bodyPr>
            <a:normAutofit fontScale="47500" lnSpcReduction="20000"/>
          </a:bodyPr>
          <a:lstStyle/>
          <a:p>
            <a:r>
              <a:rPr lang="en-GB" dirty="0"/>
              <a:t>Demonstrate accurate and detailed knowledge of a range of relevant scientific ideas, processes, techniques and procedures; show understanding of most scientific ideas, processes, techniques and procedures; organise and present information clearly, using appropriate psychological terminology.</a:t>
            </a:r>
          </a:p>
          <a:p>
            <a:r>
              <a:rPr lang="en-GB" dirty="0"/>
              <a:t>Engage explicitly and effectively with stimulus/contextual material to apply relevant knowledge and understanding of scientific ideas, processes, techniques and procedures in novel contexts (theoretical/practical) using stimulus information (quantitative/qualitative). </a:t>
            </a:r>
          </a:p>
          <a:p>
            <a:r>
              <a:rPr lang="en-GB" dirty="0"/>
              <a:t>Analyse, interpret and evaluate relevant scientific information, ideas and evidence effectively and critically, to:</a:t>
            </a:r>
          </a:p>
          <a:p>
            <a:r>
              <a:rPr lang="en-GB" dirty="0"/>
              <a:t>make appropriate judgements and draw sound conclusions showing sustained and substantiated reasoning. and/or</a:t>
            </a:r>
          </a:p>
          <a:p>
            <a:r>
              <a:rPr lang="en-GB" dirty="0"/>
              <a:t>develop/refine practical design and procedures effectively and appropriately.</a:t>
            </a:r>
          </a:p>
        </p:txBody>
      </p:sp>
      <p:sp>
        <p:nvSpPr>
          <p:cNvPr id="4" name="Content Placeholder 3">
            <a:extLst>
              <a:ext uri="{FF2B5EF4-FFF2-40B4-BE49-F238E27FC236}">
                <a16:creationId xmlns:a16="http://schemas.microsoft.com/office/drawing/2014/main" id="{7824BCBC-2BB2-6BF0-6148-FFFB959BBC11}"/>
              </a:ext>
            </a:extLst>
          </p:cNvPr>
          <p:cNvSpPr>
            <a:spLocks noGrp="1"/>
          </p:cNvSpPr>
          <p:nvPr>
            <p:ph sz="half" idx="2"/>
          </p:nvPr>
        </p:nvSpPr>
        <p:spPr>
          <a:xfrm>
            <a:off x="6172200" y="365125"/>
            <a:ext cx="5619466" cy="6226744"/>
          </a:xfrm>
          <a:solidFill>
            <a:srgbClr val="DCFC90">
              <a:alpha val="50196"/>
            </a:srgbClr>
          </a:solidFill>
        </p:spPr>
        <p:txBody>
          <a:bodyPr>
            <a:normAutofit fontScale="47500" lnSpcReduction="20000"/>
          </a:bodyPr>
          <a:lstStyle/>
          <a:p>
            <a:r>
              <a:rPr lang="en-GB" b="1" i="1" dirty="0"/>
              <a:t>Knowledge:</a:t>
            </a:r>
            <a:r>
              <a:rPr lang="en-GB" dirty="0"/>
              <a:t> Shows breadth and depth of knowledge in all areas of the course, high level of accurate detail and precision. Appropriate selection of material to address the question (not a ‘stock’ answer).</a:t>
            </a:r>
          </a:p>
          <a:p>
            <a:r>
              <a:rPr lang="en-GB" b="1" i="1" dirty="0"/>
              <a:t>Understanding:</a:t>
            </a:r>
            <a:r>
              <a:rPr lang="en-GB" dirty="0"/>
              <a:t> Compare relative strengths and limitations of different approaches; outline the wider implications of various explanations.</a:t>
            </a:r>
          </a:p>
          <a:p>
            <a:r>
              <a:rPr lang="en-GB" b="1" i="1" dirty="0"/>
              <a:t>Use of scientific terminology:</a:t>
            </a:r>
            <a:r>
              <a:rPr lang="en-GB" dirty="0"/>
              <a:t> Scientific terminology is used accurately and appropriately to ensure precision. Does not use ‘definitive’ terms (e.g. prove) or personal pronouns. Clear distinction between reliability and validity, between reductionism and determinism.</a:t>
            </a:r>
          </a:p>
          <a:p>
            <a:r>
              <a:rPr lang="en-GB" b="1" i="1" dirty="0"/>
              <a:t>Application of knowledge: </a:t>
            </a:r>
            <a:r>
              <a:rPr lang="en-GB" dirty="0"/>
              <a:t>Goes beyond the STEM; targeted application based on what is provided. Has identified precise theoretical link, explained how this is an example and quoted from the given scenario. </a:t>
            </a:r>
          </a:p>
          <a:p>
            <a:r>
              <a:rPr lang="en-GB" b="1" i="1" dirty="0"/>
              <a:t>Discussion:</a:t>
            </a:r>
            <a:r>
              <a:rPr lang="en-GB" dirty="0"/>
              <a:t> Uses a variety of language to avoid repetition. Elaboration is focussed and detailed. Able to show an understanding of both sides of a scientific argument. Discussion points are based in evidence rather than anecdotal. Uses research evidence effectively to illustrate points (no unnecessary detail). Includes a variety of discussion points to show breadth of understanding (RAID).</a:t>
            </a:r>
          </a:p>
          <a:p>
            <a:r>
              <a:rPr lang="en-GB" b="1" i="1" dirty="0"/>
              <a:t>Structure:</a:t>
            </a:r>
            <a:r>
              <a:rPr lang="en-GB" dirty="0"/>
              <a:t> Response is focussed on the question. Structure is appropriate for the question given</a:t>
            </a:r>
            <a:r>
              <a:rPr lang="en-GB" i="1" dirty="0"/>
              <a:t> (e.g. outline &amp; evaluate </a:t>
            </a:r>
            <a:r>
              <a:rPr lang="en-GB" i="1" u="sng" dirty="0"/>
              <a:t>or</a:t>
            </a:r>
            <a:r>
              <a:rPr lang="en-GB" i="1" dirty="0"/>
              <a:t> discuss)</a:t>
            </a:r>
            <a:r>
              <a:rPr lang="en-GB" dirty="0"/>
              <a:t>. Answers are clear and coherent, and appropriate for the number of marks available. Appropriate balance between assessment objectives.</a:t>
            </a:r>
          </a:p>
          <a:p>
            <a:r>
              <a:rPr lang="en-GB" b="1" i="1" dirty="0"/>
              <a:t>Mathematical skills/Research Methods: </a:t>
            </a:r>
            <a:r>
              <a:rPr lang="en-GB" dirty="0"/>
              <a:t>able to effectively manipulate and interpret statistical information (both qualitative and quantitative), calculations should be clear and precise, showing full and logical thought process. Demonstrate a detailed understanding of all research methods, be able to assess their relative benefits and associated implications for understanding behaviour. Be able to design valid, reliable and ethical research into a variety of areas using all research methods.</a:t>
            </a:r>
          </a:p>
          <a:p>
            <a:r>
              <a:rPr lang="en-GB" i="1" dirty="0"/>
              <a:t>Extra: this individual will have an ability to understand academic articles and will have considered the theoretical links to contemporary issues. They will be focussed in lessons, able to effectively support their peers without unnecessary distraction and will be continually trying to further develop their skills and understanding (e.g. though exam questions). They will arrive on time to lessons, with all appropriate equipment and preparation complete.</a:t>
            </a:r>
            <a:endParaRPr lang="en-GB" dirty="0"/>
          </a:p>
        </p:txBody>
      </p:sp>
    </p:spTree>
    <p:extLst>
      <p:ext uri="{BB962C8B-B14F-4D97-AF65-F5344CB8AC3E}">
        <p14:creationId xmlns:p14="http://schemas.microsoft.com/office/powerpoint/2010/main" val="275066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4">
            <a:hlinkClick r:id="rId2" action="ppaction://hlinksldjump" highlightClick="1"/>
            <a:extLst>
              <a:ext uri="{FF2B5EF4-FFF2-40B4-BE49-F238E27FC236}">
                <a16:creationId xmlns:a16="http://schemas.microsoft.com/office/drawing/2014/main" id="{A00A3CC6-FD85-4F1B-3D03-D7897D6DE14C}"/>
              </a:ext>
            </a:extLst>
          </p:cNvPr>
          <p:cNvSpPr/>
          <p:nvPr/>
        </p:nvSpPr>
        <p:spPr>
          <a:xfrm>
            <a:off x="11429071" y="89210"/>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C979BAB-9140-1A78-50D4-7F9B9AF5DE00}"/>
              </a:ext>
            </a:extLst>
          </p:cNvPr>
          <p:cNvSpPr>
            <a:spLocks noGrp="1"/>
          </p:cNvSpPr>
          <p:nvPr>
            <p:ph type="title"/>
          </p:nvPr>
        </p:nvSpPr>
        <p:spPr>
          <a:xfrm>
            <a:off x="423746" y="365125"/>
            <a:ext cx="5596054" cy="1325563"/>
          </a:xfrm>
        </p:spPr>
        <p:txBody>
          <a:bodyPr>
            <a:normAutofit fontScale="90000"/>
          </a:bodyPr>
          <a:lstStyle/>
          <a:p>
            <a:r>
              <a:rPr lang="en-GB" dirty="0"/>
              <a:t>Characteristics that differentiate a grade B from a grade A:</a:t>
            </a:r>
          </a:p>
        </p:txBody>
      </p:sp>
      <p:sp>
        <p:nvSpPr>
          <p:cNvPr id="3" name="Content Placeholder 2">
            <a:extLst>
              <a:ext uri="{FF2B5EF4-FFF2-40B4-BE49-F238E27FC236}">
                <a16:creationId xmlns:a16="http://schemas.microsoft.com/office/drawing/2014/main" id="{C3088EA2-DFF9-8EEA-2864-DDF79B4A1A38}"/>
              </a:ext>
            </a:extLst>
          </p:cNvPr>
          <p:cNvSpPr>
            <a:spLocks noGrp="1"/>
          </p:cNvSpPr>
          <p:nvPr>
            <p:ph sz="half" idx="1"/>
          </p:nvPr>
        </p:nvSpPr>
        <p:spPr>
          <a:xfrm>
            <a:off x="423746" y="2107579"/>
            <a:ext cx="5596054" cy="4385295"/>
          </a:xfrm>
        </p:spPr>
        <p:txBody>
          <a:bodyPr>
            <a:normAutofit fontScale="55000" lnSpcReduction="20000"/>
          </a:bodyPr>
          <a:lstStyle/>
          <a:p>
            <a:r>
              <a:rPr lang="en-GB" dirty="0"/>
              <a:t>knowledge will be mostly accurate and detailed but there will be occasional errors/omissions, indicating a lack of consistency. </a:t>
            </a:r>
          </a:p>
          <a:p>
            <a:r>
              <a:rPr lang="en-GB" dirty="0"/>
              <a:t>links between psychological knowledge/understanding and a variety of stimulus material will be less thorough and well-focused, so aspects of application may not always be entirely effective. </a:t>
            </a:r>
          </a:p>
          <a:p>
            <a:r>
              <a:rPr lang="en-GB" dirty="0"/>
              <a:t>arguments will be developed and mostly logical. Lines of reasoning will be mostly clear but there may be slight inconsistency in judgements/inadequacy in conclusions.</a:t>
            </a:r>
          </a:p>
          <a:p>
            <a:r>
              <a:rPr lang="en-GB" dirty="0"/>
              <a:t>when refinement or further development of practical design and procedures is required, most suggestions will be competent and appropriate. </a:t>
            </a:r>
          </a:p>
        </p:txBody>
      </p:sp>
      <p:sp>
        <p:nvSpPr>
          <p:cNvPr id="4" name="Content Placeholder 3">
            <a:extLst>
              <a:ext uri="{FF2B5EF4-FFF2-40B4-BE49-F238E27FC236}">
                <a16:creationId xmlns:a16="http://schemas.microsoft.com/office/drawing/2014/main" id="{22F9A4D0-D632-E2DC-6392-B4518EC12CB3}"/>
              </a:ext>
            </a:extLst>
          </p:cNvPr>
          <p:cNvSpPr>
            <a:spLocks noGrp="1"/>
          </p:cNvSpPr>
          <p:nvPr>
            <p:ph sz="half" idx="2"/>
          </p:nvPr>
        </p:nvSpPr>
        <p:spPr>
          <a:xfrm>
            <a:off x="6172200" y="365125"/>
            <a:ext cx="5681546" cy="6247548"/>
          </a:xfrm>
          <a:solidFill>
            <a:srgbClr val="DCFC90">
              <a:alpha val="50196"/>
            </a:srgbClr>
          </a:solidFill>
        </p:spPr>
        <p:txBody>
          <a:bodyPr>
            <a:normAutofit fontScale="55000" lnSpcReduction="20000"/>
          </a:bodyPr>
          <a:lstStyle/>
          <a:p>
            <a:r>
              <a:rPr lang="en-GB" b="1" i="1" dirty="0"/>
              <a:t>Knowledge:</a:t>
            </a:r>
            <a:r>
              <a:rPr lang="en-GB" dirty="0"/>
              <a:t> Shows breadth and/or depth of knowledge in most areas of the course, information presented is accurate with some detail. Answer is shaped to the given question, and retains focus.</a:t>
            </a:r>
          </a:p>
          <a:p>
            <a:r>
              <a:rPr lang="en-GB" b="1" i="1" dirty="0"/>
              <a:t>Understanding:</a:t>
            </a:r>
            <a:r>
              <a:rPr lang="en-GB" dirty="0"/>
              <a:t> Can effectively evaluate theories and research, considering both strengths and limitations. May be able to compare different explanations concerning their relative strengths. Shows an awareness of the wider implications of taking a specific approach to explaining behaviour. </a:t>
            </a:r>
          </a:p>
          <a:p>
            <a:r>
              <a:rPr lang="en-GB" b="1" i="1" dirty="0"/>
              <a:t>Use of scientific terminology:</a:t>
            </a:r>
            <a:r>
              <a:rPr lang="en-GB" dirty="0"/>
              <a:t> Scientific terminology is used accurately. Does not use ‘definitive’ terms (e.g. prove). Clear distinction between reliability and validity.</a:t>
            </a:r>
          </a:p>
          <a:p>
            <a:r>
              <a:rPr lang="en-GB" b="1" i="1" dirty="0"/>
              <a:t>Application of knowledge: </a:t>
            </a:r>
            <a:r>
              <a:rPr lang="en-GB" dirty="0"/>
              <a:t>Targeted application based on what is provided. Has identified theoretical link, explained how this is linked to the STEM using direct quotation.</a:t>
            </a:r>
          </a:p>
          <a:p>
            <a:r>
              <a:rPr lang="en-GB" b="1" i="1" dirty="0"/>
              <a:t>Discussion:</a:t>
            </a:r>
            <a:r>
              <a:rPr lang="en-GB" dirty="0"/>
              <a:t> Elaboration is focussed and effective, use of PEEL. Able to show an understanding of both sides of the argument. Uses research evidence effectively to illustrate points. Includes at least 2 different types of discussion points to show breadth of understanding (RAID).</a:t>
            </a:r>
          </a:p>
          <a:p>
            <a:r>
              <a:rPr lang="en-GB" b="1" i="1" dirty="0"/>
              <a:t>Structure:</a:t>
            </a:r>
            <a:r>
              <a:rPr lang="en-GB" dirty="0"/>
              <a:t> Response is focussed on the question. Structure is clear and logical. Responses are mostly an appropriate length for the number of marks available (e.g. 4 marks = 100 words)</a:t>
            </a:r>
          </a:p>
          <a:p>
            <a:r>
              <a:rPr lang="en-GB" b="1" i="1" dirty="0"/>
              <a:t>Mathematical skills/Research Methods: </a:t>
            </a:r>
            <a:r>
              <a:rPr lang="en-GB" dirty="0"/>
              <a:t>able to effectively describe statistical information, calculations are clear, showing full thought process. Demonstrate an understanding of all research methods (some may be better than others), can evaluate different research methods. Be able to design research into a variety of areas using laboratory, self-report and observational methods.</a:t>
            </a:r>
          </a:p>
          <a:p>
            <a:r>
              <a:rPr lang="en-GB" i="1" dirty="0"/>
              <a:t>Extra: They will be focussed in lessons, able to effectively support their peers and will be focussed on developing their skills and understanding (e.g. though exam questions). They will arrive on time to lessons, with all appropriate equipment and preparation complete.</a:t>
            </a:r>
            <a:endParaRPr lang="en-GB" dirty="0"/>
          </a:p>
          <a:p>
            <a:endParaRPr lang="en-GB" dirty="0"/>
          </a:p>
        </p:txBody>
      </p:sp>
    </p:spTree>
    <p:extLst>
      <p:ext uri="{BB962C8B-B14F-4D97-AF65-F5344CB8AC3E}">
        <p14:creationId xmlns:p14="http://schemas.microsoft.com/office/powerpoint/2010/main" val="113505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4">
            <a:hlinkClick r:id="rId2" action="ppaction://hlinksldjump" highlightClick="1"/>
            <a:extLst>
              <a:ext uri="{FF2B5EF4-FFF2-40B4-BE49-F238E27FC236}">
                <a16:creationId xmlns:a16="http://schemas.microsoft.com/office/drawing/2014/main" id="{EF0A2387-C676-E0C1-422A-92FC5CD3C00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C979BAB-9140-1A78-50D4-7F9B9AF5DE00}"/>
              </a:ext>
            </a:extLst>
          </p:cNvPr>
          <p:cNvSpPr>
            <a:spLocks noGrp="1"/>
          </p:cNvSpPr>
          <p:nvPr>
            <p:ph type="title"/>
          </p:nvPr>
        </p:nvSpPr>
        <p:spPr>
          <a:xfrm>
            <a:off x="568712" y="365125"/>
            <a:ext cx="5451088" cy="1325563"/>
          </a:xfrm>
        </p:spPr>
        <p:txBody>
          <a:bodyPr>
            <a:normAutofit fontScale="90000"/>
          </a:bodyPr>
          <a:lstStyle/>
          <a:p>
            <a:r>
              <a:rPr lang="en-GB" dirty="0"/>
              <a:t>To achieve grade C, candidates will be able to:</a:t>
            </a:r>
          </a:p>
        </p:txBody>
      </p:sp>
      <p:sp>
        <p:nvSpPr>
          <p:cNvPr id="3" name="Content Placeholder 2">
            <a:extLst>
              <a:ext uri="{FF2B5EF4-FFF2-40B4-BE49-F238E27FC236}">
                <a16:creationId xmlns:a16="http://schemas.microsoft.com/office/drawing/2014/main" id="{C3088EA2-DFF9-8EEA-2864-DDF79B4A1A38}"/>
              </a:ext>
            </a:extLst>
          </p:cNvPr>
          <p:cNvSpPr>
            <a:spLocks noGrp="1"/>
          </p:cNvSpPr>
          <p:nvPr>
            <p:ph sz="half" idx="1"/>
          </p:nvPr>
        </p:nvSpPr>
        <p:spPr>
          <a:xfrm>
            <a:off x="568712" y="1825625"/>
            <a:ext cx="5451088" cy="4667250"/>
          </a:xfrm>
        </p:spPr>
        <p:txBody>
          <a:bodyPr>
            <a:normAutofit fontScale="62500" lnSpcReduction="20000"/>
          </a:bodyPr>
          <a:lstStyle/>
          <a:p>
            <a:r>
              <a:rPr lang="en-GB" dirty="0"/>
              <a:t>Demonstrate reasonably accurate and detailed knowledge of some relevant scientific ideas, processes, techniques and procedures; show understanding of some scientific ideas, processes, techniques and procedures; organise and present information clearly in places, with some use of psychological terminology.</a:t>
            </a:r>
          </a:p>
          <a:p>
            <a:r>
              <a:rPr lang="en-GB" dirty="0"/>
              <a:t>Apply relevant knowledge and understanding of some scientific ideas, processes, techniques and procedures in novel contexts (theoretical/practical) using stimulus information (quantitative/qualitative). Some application to stimulus/contextual material may be implicit.</a:t>
            </a:r>
          </a:p>
          <a:p>
            <a:r>
              <a:rPr lang="en-GB" dirty="0"/>
              <a:t>Analyse, interpret and evaluate some relevant scientific information, ideas and evidence, to: make judgements and draw some conclusions showing an ability to reason and develop a line of argument and/or propose some effective and appropriate developments/refinements of practical design and procedures.</a:t>
            </a:r>
          </a:p>
          <a:p>
            <a:endParaRPr lang="en-GB" dirty="0"/>
          </a:p>
        </p:txBody>
      </p:sp>
      <p:sp>
        <p:nvSpPr>
          <p:cNvPr id="4" name="Content Placeholder 3">
            <a:extLst>
              <a:ext uri="{FF2B5EF4-FFF2-40B4-BE49-F238E27FC236}">
                <a16:creationId xmlns:a16="http://schemas.microsoft.com/office/drawing/2014/main" id="{6B2DD286-B242-78D0-C916-87AD9652F11E}"/>
              </a:ext>
            </a:extLst>
          </p:cNvPr>
          <p:cNvSpPr>
            <a:spLocks noGrp="1"/>
          </p:cNvSpPr>
          <p:nvPr>
            <p:ph sz="half" idx="2"/>
          </p:nvPr>
        </p:nvSpPr>
        <p:spPr>
          <a:xfrm>
            <a:off x="6172200" y="365125"/>
            <a:ext cx="5681546" cy="6127750"/>
          </a:xfrm>
          <a:solidFill>
            <a:srgbClr val="DCFC90">
              <a:alpha val="50196"/>
            </a:srgbClr>
          </a:solidFill>
        </p:spPr>
        <p:txBody>
          <a:bodyPr>
            <a:normAutofit fontScale="62500" lnSpcReduction="20000"/>
          </a:bodyPr>
          <a:lstStyle/>
          <a:p>
            <a:r>
              <a:rPr lang="en-GB" b="1" i="1" dirty="0"/>
              <a:t>Knowledge:</a:t>
            </a:r>
            <a:r>
              <a:rPr lang="en-GB" dirty="0"/>
              <a:t> Shows sound knowledge in most areas of the course, information presented is mostly accurate. </a:t>
            </a:r>
          </a:p>
          <a:p>
            <a:r>
              <a:rPr lang="en-GB" b="1" i="1" dirty="0"/>
              <a:t>Understanding:</a:t>
            </a:r>
            <a:r>
              <a:rPr lang="en-GB" dirty="0"/>
              <a:t> Can effectively evaluate theories and research, considering both strengths and limitations. Shows an awareness of the wider implications of taking a specific approach to explaining behaviour. </a:t>
            </a:r>
          </a:p>
          <a:p>
            <a:r>
              <a:rPr lang="en-GB" b="1" i="1" dirty="0"/>
              <a:t>Use of scientific terminology:</a:t>
            </a:r>
            <a:r>
              <a:rPr lang="en-GB" dirty="0"/>
              <a:t> Key terminology is used (e.g. validity and topic specific). Answers will be mostly clear, showing knowledge.</a:t>
            </a:r>
          </a:p>
          <a:p>
            <a:r>
              <a:rPr lang="en-GB" b="1" i="1" dirty="0"/>
              <a:t>Application of knowledge: </a:t>
            </a:r>
            <a:r>
              <a:rPr lang="en-GB" dirty="0"/>
              <a:t>Targeted application based on what is provided. Has identified theoretical link, explained how this is linked to the STEM using direct quotation. Though this may be lacking in development.</a:t>
            </a:r>
          </a:p>
          <a:p>
            <a:r>
              <a:rPr lang="en-GB" b="1" i="1" dirty="0"/>
              <a:t>Discussion:</a:t>
            </a:r>
            <a:r>
              <a:rPr lang="en-GB" dirty="0"/>
              <a:t> Shows an awareness of strengths and/or limitations of the given theory/research. Elaboration may be brief and generic though will make an attempt at considering the real world application of that strength/limitation. Often presents the same amount of AO1:AO3.</a:t>
            </a:r>
          </a:p>
          <a:p>
            <a:r>
              <a:rPr lang="en-GB" b="1" i="1" dirty="0"/>
              <a:t>Structure:</a:t>
            </a:r>
            <a:r>
              <a:rPr lang="en-GB" dirty="0"/>
              <a:t> Response is relevant to the question. Responses to shorter questions may be in a bulleted list (some explanation is still required).</a:t>
            </a:r>
          </a:p>
          <a:p>
            <a:r>
              <a:rPr lang="en-GB" b="1" i="1" dirty="0"/>
              <a:t>Mathematical skills/Research Methods: </a:t>
            </a:r>
            <a:r>
              <a:rPr lang="en-GB" dirty="0"/>
              <a:t>able to describe basic statistical information, calculations are mostly clear. Demonstrate an understanding of key research methods: experiments, self-reports, observations and can identify strengths and limitations of each. </a:t>
            </a:r>
          </a:p>
        </p:txBody>
      </p:sp>
    </p:spTree>
    <p:extLst>
      <p:ext uri="{BB962C8B-B14F-4D97-AF65-F5344CB8AC3E}">
        <p14:creationId xmlns:p14="http://schemas.microsoft.com/office/powerpoint/2010/main" val="130949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GB" b="1" dirty="0"/>
              <a:t>No expectation </a:t>
            </a:r>
            <a:r>
              <a:rPr lang="en-GB" dirty="0"/>
              <a:t>for full textbook (in either year)</a:t>
            </a:r>
          </a:p>
          <a:p>
            <a:r>
              <a:rPr lang="en-GB" dirty="0"/>
              <a:t>You can get your own (cat) if you want, BUT</a:t>
            </a:r>
          </a:p>
          <a:p>
            <a:pPr lvl="1"/>
            <a:r>
              <a:rPr lang="en-GB" dirty="0"/>
              <a:t>You do have free access online, and …</a:t>
            </a:r>
          </a:p>
          <a:p>
            <a:pPr lvl="1"/>
            <a:r>
              <a:rPr lang="en-GB" dirty="0"/>
              <a:t>I have copies of the Green Hair in the class that can be used</a:t>
            </a:r>
          </a:p>
          <a:p>
            <a:endParaRPr lang="en-GB" dirty="0"/>
          </a:p>
          <a:p>
            <a:r>
              <a:rPr lang="en-GB" b="1" dirty="0"/>
              <a:t>You are expected </a:t>
            </a:r>
            <a:r>
              <a:rPr lang="en-GB" dirty="0"/>
              <a:t>to have your own copy of the Exam Buster: Research Methods</a:t>
            </a:r>
          </a:p>
          <a:p>
            <a:pPr lvl="1"/>
            <a:r>
              <a:rPr lang="en-GB" dirty="0"/>
              <a:t>Pay online, these will be ordered in bulk by the department.</a:t>
            </a:r>
          </a:p>
          <a:p>
            <a:pPr lvl="1"/>
            <a:r>
              <a:rPr lang="en-GB"/>
              <a:t>£7.95 </a:t>
            </a:r>
            <a:r>
              <a:rPr lang="en-GB" dirty="0"/>
              <a:t>each</a:t>
            </a:r>
          </a:p>
        </p:txBody>
      </p:sp>
      <p:sp>
        <p:nvSpPr>
          <p:cNvPr id="4" name="Title 3">
            <a:extLst>
              <a:ext uri="{FF2B5EF4-FFF2-40B4-BE49-F238E27FC236}">
                <a16:creationId xmlns:a16="http://schemas.microsoft.com/office/drawing/2014/main" id="{4601F8F7-7623-9C94-24A9-EC8523195BA2}"/>
              </a:ext>
            </a:extLst>
          </p:cNvPr>
          <p:cNvSpPr>
            <a:spLocks noGrp="1"/>
          </p:cNvSpPr>
          <p:nvPr>
            <p:ph type="title"/>
          </p:nvPr>
        </p:nvSpPr>
        <p:spPr/>
        <p:txBody>
          <a:bodyPr/>
          <a:lstStyle/>
          <a:p>
            <a:r>
              <a:rPr lang="en-GB" dirty="0"/>
              <a:t>Textbooks</a:t>
            </a:r>
          </a:p>
        </p:txBody>
      </p:sp>
      <p:pic>
        <p:nvPicPr>
          <p:cNvPr id="9" name="Picture 8" descr="A picture containing text, envelope&#10;&#10;Description automatically generated">
            <a:extLst>
              <a:ext uri="{FF2B5EF4-FFF2-40B4-BE49-F238E27FC236}">
                <a16:creationId xmlns:a16="http://schemas.microsoft.com/office/drawing/2014/main" id="{B6942151-05FD-C9D5-574E-D2632FB172D0}"/>
              </a:ext>
            </a:extLst>
          </p:cNvPr>
          <p:cNvPicPr>
            <a:picLocks noChangeAspect="1"/>
          </p:cNvPicPr>
          <p:nvPr/>
        </p:nvPicPr>
        <p:blipFill>
          <a:blip r:embed="rId2"/>
          <a:stretch>
            <a:fillRect/>
          </a:stretch>
        </p:blipFill>
        <p:spPr>
          <a:xfrm>
            <a:off x="8959482" y="4682332"/>
            <a:ext cx="2907309" cy="2175668"/>
          </a:xfrm>
          <a:prstGeom prst="rect">
            <a:avLst/>
          </a:prstGeom>
          <a:ln>
            <a:noFill/>
          </a:ln>
          <a:effectLst>
            <a:softEdge rad="112500"/>
          </a:effectLst>
        </p:spPr>
      </p:pic>
      <p:sp>
        <p:nvSpPr>
          <p:cNvPr id="2" name="Action Button: Home 1">
            <a:hlinkClick r:id="rId3" action="ppaction://hlinksldjump" highlightClick="1"/>
            <a:extLst>
              <a:ext uri="{FF2B5EF4-FFF2-40B4-BE49-F238E27FC236}">
                <a16:creationId xmlns:a16="http://schemas.microsoft.com/office/drawing/2014/main" id="{3803F30F-EE3E-43B1-AF76-58A2C47F695F}"/>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8079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26A7-1BA9-999F-9CE1-A1F1800617DB}"/>
              </a:ext>
            </a:extLst>
          </p:cNvPr>
          <p:cNvSpPr>
            <a:spLocks noGrp="1"/>
          </p:cNvSpPr>
          <p:nvPr>
            <p:ph type="title"/>
          </p:nvPr>
        </p:nvSpPr>
        <p:spPr>
          <a:xfrm>
            <a:off x="838200" y="18255"/>
            <a:ext cx="10515600" cy="1325563"/>
          </a:xfrm>
        </p:spPr>
        <p:txBody>
          <a:bodyPr/>
          <a:lstStyle/>
          <a:p>
            <a:r>
              <a:rPr lang="en-GB" dirty="0"/>
              <a:t>Folders expectations</a:t>
            </a:r>
          </a:p>
        </p:txBody>
      </p:sp>
      <p:sp>
        <p:nvSpPr>
          <p:cNvPr id="3" name="Content Placeholder 2">
            <a:extLst>
              <a:ext uri="{FF2B5EF4-FFF2-40B4-BE49-F238E27FC236}">
                <a16:creationId xmlns:a16="http://schemas.microsoft.com/office/drawing/2014/main" id="{0EF16B97-1C93-4915-AC66-2822E394C849}"/>
              </a:ext>
            </a:extLst>
          </p:cNvPr>
          <p:cNvSpPr>
            <a:spLocks noGrp="1"/>
          </p:cNvSpPr>
          <p:nvPr>
            <p:ph idx="1"/>
          </p:nvPr>
        </p:nvSpPr>
        <p:spPr>
          <a:xfrm>
            <a:off x="838200" y="1200150"/>
            <a:ext cx="10515600" cy="5406390"/>
          </a:xfrm>
        </p:spPr>
        <p:txBody>
          <a:bodyPr>
            <a:normAutofit fontScale="92500"/>
          </a:bodyPr>
          <a:lstStyle/>
          <a:p>
            <a:pPr marL="0" indent="0">
              <a:buNone/>
            </a:pPr>
            <a:r>
              <a:rPr lang="en-GB" b="1" dirty="0"/>
              <a:t>Folders should include:</a:t>
            </a:r>
          </a:p>
          <a:p>
            <a:r>
              <a:rPr lang="en-GB" dirty="0"/>
              <a:t>Overview of the course</a:t>
            </a:r>
          </a:p>
          <a:p>
            <a:pPr lvl="1"/>
            <a:r>
              <a:rPr lang="en-GB" dirty="0"/>
              <a:t>On one page &amp; route map</a:t>
            </a:r>
          </a:p>
          <a:p>
            <a:r>
              <a:rPr lang="en-GB" dirty="0"/>
              <a:t>Sections for:</a:t>
            </a:r>
          </a:p>
          <a:p>
            <a:pPr lvl="1"/>
            <a:r>
              <a:rPr lang="en-GB" dirty="0"/>
              <a:t>Each paper and topic</a:t>
            </a:r>
          </a:p>
          <a:p>
            <a:pPr lvl="2"/>
            <a:r>
              <a:rPr lang="en-GB" dirty="0"/>
              <a:t>May end up with 3 folders (one per paper)</a:t>
            </a:r>
          </a:p>
          <a:p>
            <a:pPr lvl="2"/>
            <a:r>
              <a:rPr lang="en-GB" dirty="0"/>
              <a:t>You will need file dividers and topic checklists (on SharePoint)</a:t>
            </a:r>
          </a:p>
          <a:p>
            <a:pPr lvl="1"/>
            <a:r>
              <a:rPr lang="en-GB" dirty="0"/>
              <a:t>Independent study and wider reading </a:t>
            </a:r>
          </a:p>
          <a:p>
            <a:pPr lvl="2"/>
            <a:r>
              <a:rPr lang="en-GB" dirty="0"/>
              <a:t>including reading summary sheets</a:t>
            </a:r>
          </a:p>
          <a:p>
            <a:pPr lvl="1"/>
            <a:r>
              <a:rPr lang="en-GB" dirty="0"/>
              <a:t>Assessment reflection sheets</a:t>
            </a:r>
          </a:p>
          <a:p>
            <a:r>
              <a:rPr lang="en-GB" dirty="0"/>
              <a:t>Once topic complete – filed away in order</a:t>
            </a:r>
          </a:p>
          <a:p>
            <a:r>
              <a:rPr lang="en-GB" dirty="0"/>
              <a:t>Bring to assessment lessons for checking along with independent study</a:t>
            </a:r>
          </a:p>
          <a:p>
            <a:r>
              <a:rPr lang="en-GB" dirty="0"/>
              <a:t>Formal Folder checks once a half term (2 this half term)</a:t>
            </a:r>
          </a:p>
          <a:p>
            <a:endParaRPr lang="en-GB" dirty="0"/>
          </a:p>
        </p:txBody>
      </p:sp>
      <p:sp>
        <p:nvSpPr>
          <p:cNvPr id="4" name="Action Button: Home 3">
            <a:hlinkClick r:id="rId2" action="ppaction://hlinksldjump" highlightClick="1"/>
            <a:extLst>
              <a:ext uri="{FF2B5EF4-FFF2-40B4-BE49-F238E27FC236}">
                <a16:creationId xmlns:a16="http://schemas.microsoft.com/office/drawing/2014/main" id="{5E95F7E8-FCA3-C50B-8EAA-713EB556518F}"/>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09003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Folders</a:t>
            </a:r>
          </a:p>
        </p:txBody>
      </p:sp>
      <p:sp>
        <p:nvSpPr>
          <p:cNvPr id="3" name="Content Placeholder 2"/>
          <p:cNvSpPr>
            <a:spLocks noGrp="1"/>
          </p:cNvSpPr>
          <p:nvPr>
            <p:ph sz="half" idx="1"/>
          </p:nvPr>
        </p:nvSpPr>
        <p:spPr/>
        <p:txBody>
          <a:bodyPr>
            <a:normAutofit/>
          </a:bodyPr>
          <a:lstStyle/>
          <a:p>
            <a:r>
              <a:rPr lang="en-GB" dirty="0"/>
              <a:t>All assessments in the folder</a:t>
            </a:r>
          </a:p>
          <a:p>
            <a:endParaRPr lang="en-GB" dirty="0"/>
          </a:p>
          <a:p>
            <a:r>
              <a:rPr lang="en-GB" dirty="0"/>
              <a:t>Summary tracker at the start </a:t>
            </a:r>
            <a:r>
              <a:rPr lang="mr-IN" dirty="0"/>
              <a:t>–</a:t>
            </a:r>
            <a:r>
              <a:rPr lang="en-GB" dirty="0"/>
              <a:t> use this each assessment</a:t>
            </a:r>
          </a:p>
          <a:p>
            <a:r>
              <a:rPr lang="en-GB" dirty="0"/>
              <a:t>Takeaway reflection document (which goes in your home folder) which includes actions</a:t>
            </a:r>
          </a:p>
          <a:p>
            <a:endParaRPr lang="en-GB" dirty="0"/>
          </a:p>
          <a:p>
            <a:r>
              <a:rPr lang="en-GB" dirty="0"/>
              <a:t>Different colour per group</a:t>
            </a:r>
          </a:p>
        </p:txBody>
      </p:sp>
      <p:sp>
        <p:nvSpPr>
          <p:cNvPr id="4" name="Content Placeholder 3">
            <a:extLst>
              <a:ext uri="{FF2B5EF4-FFF2-40B4-BE49-F238E27FC236}">
                <a16:creationId xmlns:a16="http://schemas.microsoft.com/office/drawing/2014/main" id="{2EC6EED7-958B-051C-4085-B026AAC1662A}"/>
              </a:ext>
            </a:extLst>
          </p:cNvPr>
          <p:cNvSpPr>
            <a:spLocks noGrp="1"/>
          </p:cNvSpPr>
          <p:nvPr>
            <p:ph sz="half" idx="2"/>
          </p:nvPr>
        </p:nvSpPr>
        <p:spPr/>
        <p:txBody>
          <a:bodyPr>
            <a:normAutofit/>
          </a:bodyPr>
          <a:lstStyle/>
          <a:p>
            <a:pPr marL="0" indent="0">
              <a:buNone/>
            </a:pPr>
            <a:r>
              <a:rPr lang="en-GB" dirty="0"/>
              <a:t>Organise your folders using the file dividers.</a:t>
            </a:r>
          </a:p>
          <a:p>
            <a:pPr lvl="1"/>
            <a:r>
              <a:rPr lang="en-GB" dirty="0"/>
              <a:t>Mocks</a:t>
            </a:r>
          </a:p>
          <a:p>
            <a:pPr lvl="1"/>
            <a:r>
              <a:rPr lang="en-GB" dirty="0"/>
              <a:t>Paper 1</a:t>
            </a:r>
          </a:p>
          <a:p>
            <a:pPr lvl="1"/>
            <a:r>
              <a:rPr lang="en-GB" dirty="0"/>
              <a:t>Paper 2</a:t>
            </a:r>
          </a:p>
          <a:p>
            <a:pPr lvl="1"/>
            <a:r>
              <a:rPr lang="en-GB" dirty="0"/>
              <a:t>Paper 3</a:t>
            </a:r>
          </a:p>
          <a:p>
            <a:pPr lvl="1"/>
            <a:r>
              <a:rPr lang="en-GB" dirty="0"/>
              <a:t>Research projects</a:t>
            </a:r>
          </a:p>
        </p:txBody>
      </p:sp>
      <p:sp>
        <p:nvSpPr>
          <p:cNvPr id="5" name="Action Button: Home 4">
            <a:hlinkClick r:id="rId2" action="ppaction://hlinksldjump" highlightClick="1"/>
            <a:extLst>
              <a:ext uri="{FF2B5EF4-FFF2-40B4-BE49-F238E27FC236}">
                <a16:creationId xmlns:a16="http://schemas.microsoft.com/office/drawing/2014/main" id="{7134B750-5DA1-4611-4D79-DD42327098A0}"/>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8477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15CD-6AD2-0514-C583-C33A057FF3EA}"/>
              </a:ext>
            </a:extLst>
          </p:cNvPr>
          <p:cNvSpPr>
            <a:spLocks noGrp="1"/>
          </p:cNvSpPr>
          <p:nvPr>
            <p:ph type="title"/>
          </p:nvPr>
        </p:nvSpPr>
        <p:spPr/>
        <p:txBody>
          <a:bodyPr/>
          <a:lstStyle/>
          <a:p>
            <a:r>
              <a:rPr lang="en-GB" dirty="0"/>
              <a:t>Support</a:t>
            </a:r>
          </a:p>
        </p:txBody>
      </p:sp>
      <p:sp>
        <p:nvSpPr>
          <p:cNvPr id="3" name="Content Placeholder 2">
            <a:extLst>
              <a:ext uri="{FF2B5EF4-FFF2-40B4-BE49-F238E27FC236}">
                <a16:creationId xmlns:a16="http://schemas.microsoft.com/office/drawing/2014/main" id="{699360A5-25C2-CC05-19D5-7EB7EA82AD4A}"/>
              </a:ext>
            </a:extLst>
          </p:cNvPr>
          <p:cNvSpPr>
            <a:spLocks noGrp="1"/>
          </p:cNvSpPr>
          <p:nvPr>
            <p:ph idx="1"/>
          </p:nvPr>
        </p:nvSpPr>
        <p:spPr/>
        <p:txBody>
          <a:bodyPr>
            <a:normAutofit fontScale="92500" lnSpcReduction="10000"/>
          </a:bodyPr>
          <a:lstStyle/>
          <a:p>
            <a:r>
              <a:rPr lang="en-GB" b="1" dirty="0"/>
              <a:t>SharePoint: </a:t>
            </a:r>
            <a:r>
              <a:rPr lang="en-GB" dirty="0"/>
              <a:t>Psychology watch/read list. Any of these would be good, you can find a quick summary and a rating for each on the document. </a:t>
            </a:r>
          </a:p>
          <a:p>
            <a:r>
              <a:rPr lang="en-GB" b="1" dirty="0"/>
              <a:t>School Library:</a:t>
            </a:r>
            <a:r>
              <a:rPr lang="en-GB" dirty="0"/>
              <a:t> there are some extra texts up there – go have a look</a:t>
            </a:r>
          </a:p>
          <a:p>
            <a:r>
              <a:rPr lang="en-GB" b="1" dirty="0"/>
              <a:t>Miss Miller’s Library:</a:t>
            </a:r>
            <a:r>
              <a:rPr lang="en-GB" dirty="0"/>
              <a:t> I have some interesting reads plus copies of the course textbooks – these must be signed out and back in. Many are my personal books – as such I don’t want them going missing!</a:t>
            </a:r>
          </a:p>
          <a:p>
            <a:r>
              <a:rPr lang="en-GB" b="1" dirty="0"/>
              <a:t>Academic articles:</a:t>
            </a:r>
            <a:r>
              <a:rPr lang="en-GB" dirty="0"/>
              <a:t> those that we have studied plus anything you find interesting, just go on Google Scholar and search for what interests you, you will be able to read all abstracts and some you can download and read the full article. </a:t>
            </a:r>
          </a:p>
          <a:p>
            <a:r>
              <a:rPr lang="en-GB" b="1" dirty="0"/>
              <a:t>Drop</a:t>
            </a:r>
            <a:r>
              <a:rPr lang="en-GB" dirty="0"/>
              <a:t> in to the open room for specialist support from Miss Miller</a:t>
            </a:r>
          </a:p>
          <a:p>
            <a:endParaRPr lang="en-GB" dirty="0"/>
          </a:p>
        </p:txBody>
      </p:sp>
      <p:sp>
        <p:nvSpPr>
          <p:cNvPr id="4" name="Action Button: Home 3">
            <a:hlinkClick r:id="rId2" action="ppaction://hlinksldjump" highlightClick="1"/>
            <a:extLst>
              <a:ext uri="{FF2B5EF4-FFF2-40B4-BE49-F238E27FC236}">
                <a16:creationId xmlns:a16="http://schemas.microsoft.com/office/drawing/2014/main" id="{14DD1B47-CC0F-40C2-20EA-073FCB011EDD}"/>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3340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C7D8-0F08-A4E5-9533-510BEE55EAFC}"/>
              </a:ext>
            </a:extLst>
          </p:cNvPr>
          <p:cNvSpPr>
            <a:spLocks noGrp="1"/>
          </p:cNvSpPr>
          <p:nvPr>
            <p:ph type="title"/>
          </p:nvPr>
        </p:nvSpPr>
        <p:spPr>
          <a:xfrm>
            <a:off x="838200" y="18255"/>
            <a:ext cx="10515600" cy="1063413"/>
          </a:xfrm>
        </p:spPr>
        <p:txBody>
          <a:bodyPr/>
          <a:lstStyle/>
          <a:p>
            <a:r>
              <a:rPr lang="en-GB" dirty="0"/>
              <a:t>If I miss a lesson – what should I do?</a:t>
            </a:r>
          </a:p>
        </p:txBody>
      </p:sp>
      <p:sp>
        <p:nvSpPr>
          <p:cNvPr id="3" name="Content Placeholder 2">
            <a:extLst>
              <a:ext uri="{FF2B5EF4-FFF2-40B4-BE49-F238E27FC236}">
                <a16:creationId xmlns:a16="http://schemas.microsoft.com/office/drawing/2014/main" id="{DCD02AE6-2A41-7E6E-05EA-76B4316FC867}"/>
              </a:ext>
            </a:extLst>
          </p:cNvPr>
          <p:cNvSpPr>
            <a:spLocks noGrp="1"/>
          </p:cNvSpPr>
          <p:nvPr>
            <p:ph idx="1"/>
          </p:nvPr>
        </p:nvSpPr>
        <p:spPr>
          <a:xfrm>
            <a:off x="838200" y="1081668"/>
            <a:ext cx="10515600" cy="5519854"/>
          </a:xfrm>
        </p:spPr>
        <p:txBody>
          <a:bodyPr>
            <a:normAutofit lnSpcReduction="10000"/>
          </a:bodyPr>
          <a:lstStyle/>
          <a:p>
            <a:r>
              <a:rPr lang="en-GB" dirty="0"/>
              <a:t>Speak to a peer in the class to find out what we did, if you don’t already know. Use the specification to ensure you have all the names content.</a:t>
            </a:r>
          </a:p>
          <a:p>
            <a:r>
              <a:rPr lang="en-GB" dirty="0"/>
              <a:t>Use the online resources to ensure your knowledge and understanding of the named content. </a:t>
            </a:r>
          </a:p>
          <a:p>
            <a:pPr lvl="1"/>
            <a:r>
              <a:rPr lang="en-GB" dirty="0"/>
              <a:t>SharePoint – lesson &amp; any worksheets</a:t>
            </a:r>
          </a:p>
          <a:p>
            <a:pPr lvl="1"/>
            <a:r>
              <a:rPr lang="en-GB" dirty="0"/>
              <a:t>Online Textbooks – additional detail</a:t>
            </a:r>
          </a:p>
          <a:p>
            <a:pPr lvl="1"/>
            <a:r>
              <a:rPr lang="en-GB" dirty="0" err="1"/>
              <a:t>ExamPro</a:t>
            </a:r>
            <a:r>
              <a:rPr lang="en-GB" dirty="0"/>
              <a:t> – exam practice if not on the lesson</a:t>
            </a:r>
          </a:p>
          <a:p>
            <a:pPr lvl="1"/>
            <a:r>
              <a:rPr lang="en-GB" dirty="0"/>
              <a:t>Remember you need a minimum of 6 marks worth of AO1 content &amp; 3 evaluative paragraphs in case you need to write an essay on this material.</a:t>
            </a:r>
          </a:p>
          <a:p>
            <a:r>
              <a:rPr lang="en-GB" dirty="0"/>
              <a:t>Check what you have completed against what your peers have done.</a:t>
            </a:r>
          </a:p>
          <a:p>
            <a:r>
              <a:rPr lang="en-GB" dirty="0"/>
              <a:t>Bring this work to the next lesson.</a:t>
            </a:r>
          </a:p>
          <a:p>
            <a:r>
              <a:rPr lang="en-GB" dirty="0"/>
              <a:t>Pop in to see Miss Miller if you have any questions.</a:t>
            </a:r>
          </a:p>
        </p:txBody>
      </p:sp>
      <p:sp>
        <p:nvSpPr>
          <p:cNvPr id="4" name="Action Button: Home 3">
            <a:hlinkClick r:id="rId2" action="ppaction://hlinksldjump" highlightClick="1"/>
            <a:extLst>
              <a:ext uri="{FF2B5EF4-FFF2-40B4-BE49-F238E27FC236}">
                <a16:creationId xmlns:a16="http://schemas.microsoft.com/office/drawing/2014/main" id="{28921BE9-235C-C563-D7B0-38C6997ED0DB}"/>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6372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504F-35D2-1DEB-721C-434D11F62FB3}"/>
              </a:ext>
            </a:extLst>
          </p:cNvPr>
          <p:cNvSpPr>
            <a:spLocks noGrp="1"/>
          </p:cNvSpPr>
          <p:nvPr>
            <p:ph type="title"/>
          </p:nvPr>
        </p:nvSpPr>
        <p:spPr/>
        <p:txBody>
          <a:bodyPr/>
          <a:lstStyle/>
          <a:p>
            <a:r>
              <a:rPr lang="en-GB" dirty="0"/>
              <a:t>Homework and preparation</a:t>
            </a:r>
          </a:p>
        </p:txBody>
      </p:sp>
      <p:sp>
        <p:nvSpPr>
          <p:cNvPr id="3" name="Content Placeholder 2">
            <a:extLst>
              <a:ext uri="{FF2B5EF4-FFF2-40B4-BE49-F238E27FC236}">
                <a16:creationId xmlns:a16="http://schemas.microsoft.com/office/drawing/2014/main" id="{C3623982-EE95-3BEA-016D-E57EA66A6871}"/>
              </a:ext>
            </a:extLst>
          </p:cNvPr>
          <p:cNvSpPr>
            <a:spLocks noGrp="1"/>
          </p:cNvSpPr>
          <p:nvPr>
            <p:ph idx="1"/>
          </p:nvPr>
        </p:nvSpPr>
        <p:spPr/>
        <p:txBody>
          <a:bodyPr>
            <a:normAutofit lnSpcReduction="10000"/>
          </a:bodyPr>
          <a:lstStyle/>
          <a:p>
            <a:r>
              <a:rPr lang="en-GB" dirty="0"/>
              <a:t>For some topics/lessons you will be asked to prepare in advance of the lesson. Clear instructions will be given regarding what you are expected to do.</a:t>
            </a:r>
          </a:p>
          <a:p>
            <a:r>
              <a:rPr lang="en-GB" dirty="0"/>
              <a:t>This preparation work will need to be brought to the appropriate lesson.</a:t>
            </a:r>
          </a:p>
          <a:p>
            <a:r>
              <a:rPr lang="en-GB" dirty="0"/>
              <a:t>Homework … not necessarily set every lesson, it will be set when appropriate. </a:t>
            </a:r>
          </a:p>
          <a:p>
            <a:r>
              <a:rPr lang="en-GB" dirty="0"/>
              <a:t>Following lessons you are expected to be reviewing your work from the lesson, ensuring your understanding, completing exam practice and creating high quality revision material. This will be part of your independent study.</a:t>
            </a:r>
          </a:p>
        </p:txBody>
      </p:sp>
      <p:sp>
        <p:nvSpPr>
          <p:cNvPr id="4" name="Action Button: Home 3">
            <a:hlinkClick r:id="rId2" action="ppaction://hlinksldjump" highlightClick="1"/>
            <a:extLst>
              <a:ext uri="{FF2B5EF4-FFF2-40B4-BE49-F238E27FC236}">
                <a16:creationId xmlns:a16="http://schemas.microsoft.com/office/drawing/2014/main" id="{9ECCC89F-0769-59D9-6DB7-9103846900DD}"/>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3974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EBC1-E9D1-0550-21B7-EA8587DBF50F}"/>
              </a:ext>
            </a:extLst>
          </p:cNvPr>
          <p:cNvSpPr>
            <a:spLocks noGrp="1"/>
          </p:cNvSpPr>
          <p:nvPr>
            <p:ph type="title"/>
          </p:nvPr>
        </p:nvSpPr>
        <p:spPr>
          <a:xfrm>
            <a:off x="838200" y="148083"/>
            <a:ext cx="10515600" cy="1325563"/>
          </a:xfrm>
        </p:spPr>
        <p:txBody>
          <a:bodyPr/>
          <a:lstStyle/>
          <a:p>
            <a:r>
              <a:rPr lang="en-GB" dirty="0"/>
              <a:t>Contents</a:t>
            </a:r>
          </a:p>
        </p:txBody>
      </p:sp>
      <p:sp>
        <p:nvSpPr>
          <p:cNvPr id="3" name="Content Placeholder 2">
            <a:extLst>
              <a:ext uri="{FF2B5EF4-FFF2-40B4-BE49-F238E27FC236}">
                <a16:creationId xmlns:a16="http://schemas.microsoft.com/office/drawing/2014/main" id="{DC23B3EE-DCCF-FCC0-A01A-5BAC2742729F}"/>
              </a:ext>
            </a:extLst>
          </p:cNvPr>
          <p:cNvSpPr>
            <a:spLocks noGrp="1"/>
          </p:cNvSpPr>
          <p:nvPr>
            <p:ph idx="1"/>
          </p:nvPr>
        </p:nvSpPr>
        <p:spPr>
          <a:xfrm>
            <a:off x="838200" y="6186622"/>
            <a:ext cx="10515600" cy="434085"/>
          </a:xfrm>
        </p:spPr>
        <p:txBody>
          <a:bodyPr>
            <a:normAutofit fontScale="85000" lnSpcReduction="10000"/>
          </a:bodyPr>
          <a:lstStyle/>
          <a:p>
            <a:pPr marL="0" indent="0" algn="ctr">
              <a:buNone/>
            </a:pPr>
            <a:r>
              <a:rPr lang="en-GB" i="1" dirty="0"/>
              <a:t>Note: </a:t>
            </a:r>
            <a:r>
              <a:rPr lang="en-GB" dirty="0"/>
              <a:t>Each of these buttons are hyperlinked if you are in the ‘slide show’ mode.</a:t>
            </a:r>
          </a:p>
        </p:txBody>
      </p:sp>
      <p:sp>
        <p:nvSpPr>
          <p:cNvPr id="4" name="Rounded Rectangle 3">
            <a:hlinkClick r:id="" action="ppaction://hlinkshowjump?jump=nextslide"/>
            <a:extLst>
              <a:ext uri="{FF2B5EF4-FFF2-40B4-BE49-F238E27FC236}">
                <a16:creationId xmlns:a16="http://schemas.microsoft.com/office/drawing/2014/main" id="{4EEF0F27-77B0-0056-3E89-A977C7883A84}"/>
              </a:ext>
            </a:extLst>
          </p:cNvPr>
          <p:cNvSpPr/>
          <p:nvPr/>
        </p:nvSpPr>
        <p:spPr>
          <a:xfrm>
            <a:off x="637478" y="1523419"/>
            <a:ext cx="2417956" cy="9744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Exam structure</a:t>
            </a:r>
          </a:p>
        </p:txBody>
      </p:sp>
      <p:sp>
        <p:nvSpPr>
          <p:cNvPr id="5" name="Rounded Rectangle 4">
            <a:hlinkClick r:id="rId2" action="ppaction://hlinksldjump"/>
            <a:extLst>
              <a:ext uri="{FF2B5EF4-FFF2-40B4-BE49-F238E27FC236}">
                <a16:creationId xmlns:a16="http://schemas.microsoft.com/office/drawing/2014/main" id="{FF453473-C71F-4587-28D7-573130059246}"/>
              </a:ext>
            </a:extLst>
          </p:cNvPr>
          <p:cNvSpPr/>
          <p:nvPr/>
        </p:nvSpPr>
        <p:spPr>
          <a:xfrm>
            <a:off x="637478" y="2657127"/>
            <a:ext cx="2417956" cy="9744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Assessment Objectives</a:t>
            </a:r>
          </a:p>
        </p:txBody>
      </p:sp>
      <p:sp>
        <p:nvSpPr>
          <p:cNvPr id="6" name="Rounded Rectangle 5">
            <a:hlinkClick r:id="rId3" action="ppaction://hlinksldjump"/>
            <a:extLst>
              <a:ext uri="{FF2B5EF4-FFF2-40B4-BE49-F238E27FC236}">
                <a16:creationId xmlns:a16="http://schemas.microsoft.com/office/drawing/2014/main" id="{5FD77F1C-9D17-E95D-61E4-1F7AEC64FBC6}"/>
              </a:ext>
            </a:extLst>
          </p:cNvPr>
          <p:cNvSpPr/>
          <p:nvPr/>
        </p:nvSpPr>
        <p:spPr>
          <a:xfrm>
            <a:off x="637478" y="3790835"/>
            <a:ext cx="2417956" cy="9744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Course overview</a:t>
            </a:r>
          </a:p>
        </p:txBody>
      </p:sp>
      <p:sp>
        <p:nvSpPr>
          <p:cNvPr id="7" name="Rounded Rectangle 6">
            <a:hlinkClick r:id="rId4" action="ppaction://hlinksldjump"/>
            <a:extLst>
              <a:ext uri="{FF2B5EF4-FFF2-40B4-BE49-F238E27FC236}">
                <a16:creationId xmlns:a16="http://schemas.microsoft.com/office/drawing/2014/main" id="{0A6B192D-69C4-0188-EBBA-7373A07A1360}"/>
              </a:ext>
            </a:extLst>
          </p:cNvPr>
          <p:cNvSpPr/>
          <p:nvPr/>
        </p:nvSpPr>
        <p:spPr>
          <a:xfrm>
            <a:off x="637478" y="4924543"/>
            <a:ext cx="2417956" cy="9744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Route through the A Level</a:t>
            </a:r>
          </a:p>
        </p:txBody>
      </p:sp>
      <p:sp>
        <p:nvSpPr>
          <p:cNvPr id="8" name="Rounded Rectangle 7">
            <a:hlinkClick r:id="rId5" action="ppaction://hlinksldjump"/>
            <a:extLst>
              <a:ext uri="{FF2B5EF4-FFF2-40B4-BE49-F238E27FC236}">
                <a16:creationId xmlns:a16="http://schemas.microsoft.com/office/drawing/2014/main" id="{CD9D242B-A35A-96BA-1284-224252E636ED}"/>
              </a:ext>
            </a:extLst>
          </p:cNvPr>
          <p:cNvSpPr/>
          <p:nvPr/>
        </p:nvSpPr>
        <p:spPr>
          <a:xfrm>
            <a:off x="3477322" y="1523418"/>
            <a:ext cx="2417956" cy="9744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Mathematical requirements</a:t>
            </a:r>
          </a:p>
        </p:txBody>
      </p:sp>
      <p:sp>
        <p:nvSpPr>
          <p:cNvPr id="9" name="Rounded Rectangle 8">
            <a:hlinkClick r:id="rId6" action="ppaction://hlinksldjump"/>
            <a:extLst>
              <a:ext uri="{FF2B5EF4-FFF2-40B4-BE49-F238E27FC236}">
                <a16:creationId xmlns:a16="http://schemas.microsoft.com/office/drawing/2014/main" id="{397A7841-F65B-B0E3-327E-A5D856D87630}"/>
              </a:ext>
            </a:extLst>
          </p:cNvPr>
          <p:cNvSpPr/>
          <p:nvPr/>
        </p:nvSpPr>
        <p:spPr>
          <a:xfrm>
            <a:off x="3477322" y="2657126"/>
            <a:ext cx="2417956" cy="9744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Grade descriptors</a:t>
            </a:r>
          </a:p>
        </p:txBody>
      </p:sp>
      <p:sp>
        <p:nvSpPr>
          <p:cNvPr id="10" name="Rounded Rectangle 9">
            <a:hlinkClick r:id="rId7" action="ppaction://hlinksldjump"/>
            <a:extLst>
              <a:ext uri="{FF2B5EF4-FFF2-40B4-BE49-F238E27FC236}">
                <a16:creationId xmlns:a16="http://schemas.microsoft.com/office/drawing/2014/main" id="{97DAF56A-9F26-AAD6-F509-F055C4C7CCAB}"/>
              </a:ext>
            </a:extLst>
          </p:cNvPr>
          <p:cNvSpPr/>
          <p:nvPr/>
        </p:nvSpPr>
        <p:spPr>
          <a:xfrm>
            <a:off x="3477322" y="3790834"/>
            <a:ext cx="2417956" cy="9744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Textbooks</a:t>
            </a:r>
          </a:p>
        </p:txBody>
      </p:sp>
      <p:sp>
        <p:nvSpPr>
          <p:cNvPr id="11" name="Rounded Rectangle 10">
            <a:hlinkClick r:id="rId8" action="ppaction://hlinksldjump"/>
            <a:extLst>
              <a:ext uri="{FF2B5EF4-FFF2-40B4-BE49-F238E27FC236}">
                <a16:creationId xmlns:a16="http://schemas.microsoft.com/office/drawing/2014/main" id="{ABF00609-8E38-07BB-C2CB-C3142F1CD24E}"/>
              </a:ext>
            </a:extLst>
          </p:cNvPr>
          <p:cNvSpPr/>
          <p:nvPr/>
        </p:nvSpPr>
        <p:spPr>
          <a:xfrm>
            <a:off x="3477322" y="4924542"/>
            <a:ext cx="2417956" cy="9744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Folder Organisation</a:t>
            </a:r>
          </a:p>
        </p:txBody>
      </p:sp>
      <p:sp>
        <p:nvSpPr>
          <p:cNvPr id="12" name="Rounded Rectangle 11">
            <a:hlinkClick r:id="rId9" action="ppaction://hlinksldjump"/>
            <a:extLst>
              <a:ext uri="{FF2B5EF4-FFF2-40B4-BE49-F238E27FC236}">
                <a16:creationId xmlns:a16="http://schemas.microsoft.com/office/drawing/2014/main" id="{D2651874-9DA2-EA33-9FDF-29F8375FFA1B}"/>
              </a:ext>
            </a:extLst>
          </p:cNvPr>
          <p:cNvSpPr/>
          <p:nvPr/>
        </p:nvSpPr>
        <p:spPr>
          <a:xfrm>
            <a:off x="6317166" y="1523418"/>
            <a:ext cx="2417956" cy="97445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Assessment folders</a:t>
            </a:r>
          </a:p>
        </p:txBody>
      </p:sp>
      <p:sp>
        <p:nvSpPr>
          <p:cNvPr id="13" name="Rounded Rectangle 12">
            <a:hlinkClick r:id="rId10" action="ppaction://hlinksldjump"/>
            <a:extLst>
              <a:ext uri="{FF2B5EF4-FFF2-40B4-BE49-F238E27FC236}">
                <a16:creationId xmlns:a16="http://schemas.microsoft.com/office/drawing/2014/main" id="{2553F699-2D68-D05F-326B-8BB3A505F518}"/>
              </a:ext>
            </a:extLst>
          </p:cNvPr>
          <p:cNvSpPr/>
          <p:nvPr/>
        </p:nvSpPr>
        <p:spPr>
          <a:xfrm>
            <a:off x="6317166" y="2657125"/>
            <a:ext cx="2417956" cy="97445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Support</a:t>
            </a:r>
          </a:p>
        </p:txBody>
      </p:sp>
      <p:sp>
        <p:nvSpPr>
          <p:cNvPr id="14" name="Rounded Rectangle 13">
            <a:hlinkClick r:id="rId11" action="ppaction://hlinksldjump"/>
            <a:extLst>
              <a:ext uri="{FF2B5EF4-FFF2-40B4-BE49-F238E27FC236}">
                <a16:creationId xmlns:a16="http://schemas.microsoft.com/office/drawing/2014/main" id="{9EA978D2-9FAB-D13D-4188-9D604CE59D6B}"/>
              </a:ext>
            </a:extLst>
          </p:cNvPr>
          <p:cNvSpPr/>
          <p:nvPr/>
        </p:nvSpPr>
        <p:spPr>
          <a:xfrm>
            <a:off x="6317166" y="3790832"/>
            <a:ext cx="2417956" cy="97445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Missing a lesson</a:t>
            </a:r>
          </a:p>
        </p:txBody>
      </p:sp>
      <p:sp>
        <p:nvSpPr>
          <p:cNvPr id="15" name="Rounded Rectangle 14">
            <a:hlinkClick r:id="rId12" action="ppaction://hlinksldjump"/>
            <a:extLst>
              <a:ext uri="{FF2B5EF4-FFF2-40B4-BE49-F238E27FC236}">
                <a16:creationId xmlns:a16="http://schemas.microsoft.com/office/drawing/2014/main" id="{19786C5A-21CF-75A1-7C8B-D17DAA54B030}"/>
              </a:ext>
            </a:extLst>
          </p:cNvPr>
          <p:cNvSpPr/>
          <p:nvPr/>
        </p:nvSpPr>
        <p:spPr>
          <a:xfrm>
            <a:off x="6317166" y="4924539"/>
            <a:ext cx="2417956" cy="97445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Homework</a:t>
            </a:r>
          </a:p>
        </p:txBody>
      </p:sp>
      <p:sp>
        <p:nvSpPr>
          <p:cNvPr id="16" name="Rounded Rectangle 15">
            <a:hlinkClick r:id="rId13" action="ppaction://hlinksldjump"/>
            <a:extLst>
              <a:ext uri="{FF2B5EF4-FFF2-40B4-BE49-F238E27FC236}">
                <a16:creationId xmlns:a16="http://schemas.microsoft.com/office/drawing/2014/main" id="{20ABB47B-62C3-3132-8BAC-BFC8CE94DA34}"/>
              </a:ext>
            </a:extLst>
          </p:cNvPr>
          <p:cNvSpPr/>
          <p:nvPr/>
        </p:nvSpPr>
        <p:spPr>
          <a:xfrm>
            <a:off x="9157010" y="1523418"/>
            <a:ext cx="2417956" cy="97445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Independent Study</a:t>
            </a:r>
          </a:p>
        </p:txBody>
      </p:sp>
      <p:sp>
        <p:nvSpPr>
          <p:cNvPr id="17" name="Rounded Rectangle 16">
            <a:hlinkClick r:id="rId14" action="ppaction://hlinksldjump"/>
            <a:extLst>
              <a:ext uri="{FF2B5EF4-FFF2-40B4-BE49-F238E27FC236}">
                <a16:creationId xmlns:a16="http://schemas.microsoft.com/office/drawing/2014/main" id="{AC6D04C8-4CDD-5C27-AECA-49B0F8DBE307}"/>
              </a:ext>
            </a:extLst>
          </p:cNvPr>
          <p:cNvSpPr/>
          <p:nvPr/>
        </p:nvSpPr>
        <p:spPr>
          <a:xfrm>
            <a:off x="9157010" y="2657125"/>
            <a:ext cx="2417956" cy="97445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Writing essays</a:t>
            </a:r>
          </a:p>
        </p:txBody>
      </p:sp>
      <p:sp>
        <p:nvSpPr>
          <p:cNvPr id="18" name="Rounded Rectangle 17">
            <a:hlinkClick r:id="rId15" action="ppaction://hlinksldjump"/>
            <a:extLst>
              <a:ext uri="{FF2B5EF4-FFF2-40B4-BE49-F238E27FC236}">
                <a16:creationId xmlns:a16="http://schemas.microsoft.com/office/drawing/2014/main" id="{2799FA35-84B9-D482-694D-C2279EC196C1}"/>
              </a:ext>
            </a:extLst>
          </p:cNvPr>
          <p:cNvSpPr/>
          <p:nvPr/>
        </p:nvSpPr>
        <p:spPr>
          <a:xfrm>
            <a:off x="9157010" y="3790831"/>
            <a:ext cx="2417956" cy="97445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Command words</a:t>
            </a:r>
          </a:p>
        </p:txBody>
      </p:sp>
      <p:sp>
        <p:nvSpPr>
          <p:cNvPr id="19" name="Rounded Rectangle 18">
            <a:hlinkClick r:id="rId16" action="ppaction://hlinksldjump"/>
            <a:extLst>
              <a:ext uri="{FF2B5EF4-FFF2-40B4-BE49-F238E27FC236}">
                <a16:creationId xmlns:a16="http://schemas.microsoft.com/office/drawing/2014/main" id="{1F2568C7-2DDC-7880-9FA0-49FF864CD643}"/>
              </a:ext>
            </a:extLst>
          </p:cNvPr>
          <p:cNvSpPr/>
          <p:nvPr/>
        </p:nvSpPr>
        <p:spPr>
          <a:xfrm>
            <a:off x="9157010" y="4924539"/>
            <a:ext cx="2417956" cy="97445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Careers</a:t>
            </a:r>
          </a:p>
        </p:txBody>
      </p:sp>
    </p:spTree>
    <p:extLst>
      <p:ext uri="{BB962C8B-B14F-4D97-AF65-F5344CB8AC3E}">
        <p14:creationId xmlns:p14="http://schemas.microsoft.com/office/powerpoint/2010/main" val="3258751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1E31-4A4F-E1C0-7FCA-72D8535E1D21}"/>
              </a:ext>
            </a:extLst>
          </p:cNvPr>
          <p:cNvSpPr>
            <a:spLocks noGrp="1"/>
          </p:cNvSpPr>
          <p:nvPr>
            <p:ph type="title"/>
          </p:nvPr>
        </p:nvSpPr>
        <p:spPr>
          <a:xfrm>
            <a:off x="838200" y="18255"/>
            <a:ext cx="10515600" cy="964725"/>
          </a:xfrm>
        </p:spPr>
        <p:txBody>
          <a:bodyPr/>
          <a:lstStyle/>
          <a:p>
            <a:r>
              <a:rPr lang="en-GB" dirty="0"/>
              <a:t>Independent study menu</a:t>
            </a:r>
          </a:p>
        </p:txBody>
      </p:sp>
      <p:sp>
        <p:nvSpPr>
          <p:cNvPr id="3" name="Content Placeholder 2">
            <a:extLst>
              <a:ext uri="{FF2B5EF4-FFF2-40B4-BE49-F238E27FC236}">
                <a16:creationId xmlns:a16="http://schemas.microsoft.com/office/drawing/2014/main" id="{5A3D7262-BDB1-48A8-793A-484E931EAE23}"/>
              </a:ext>
            </a:extLst>
          </p:cNvPr>
          <p:cNvSpPr>
            <a:spLocks noGrp="1"/>
          </p:cNvSpPr>
          <p:nvPr>
            <p:ph idx="1"/>
          </p:nvPr>
        </p:nvSpPr>
        <p:spPr>
          <a:xfrm>
            <a:off x="342900" y="982980"/>
            <a:ext cx="11498580" cy="5875020"/>
          </a:xfrm>
        </p:spPr>
        <p:txBody>
          <a:bodyPr numCol="3" spcCol="360000">
            <a:normAutofit fontScale="32500" lnSpcReduction="20000"/>
          </a:bodyPr>
          <a:lstStyle/>
          <a:p>
            <a:pPr marL="0" indent="0">
              <a:lnSpc>
                <a:spcPct val="120000"/>
              </a:lnSpc>
              <a:spcBef>
                <a:spcPts val="0"/>
              </a:spcBef>
              <a:buNone/>
            </a:pPr>
            <a:r>
              <a:rPr lang="en-GB" b="1" dirty="0"/>
              <a:t>Broaden knowledge and deepen understanding</a:t>
            </a:r>
            <a:endParaRPr lang="en-GB" dirty="0"/>
          </a:p>
          <a:p>
            <a:pPr>
              <a:lnSpc>
                <a:spcPct val="120000"/>
              </a:lnSpc>
              <a:spcBef>
                <a:spcPts val="0"/>
              </a:spcBef>
            </a:pPr>
            <a:r>
              <a:rPr lang="en-GB" b="1" dirty="0"/>
              <a:t>Watch a TED talk 5-15 points </a:t>
            </a:r>
            <a:r>
              <a:rPr lang="en-GB" b="1" dirty="0">
                <a:sym typeface="Symbol" pitchFamily="2" charset="2"/>
              </a:rPr>
              <a:t></a:t>
            </a:r>
            <a:endParaRPr lang="en-GB" dirty="0"/>
          </a:p>
          <a:p>
            <a:pPr lvl="1">
              <a:lnSpc>
                <a:spcPct val="120000"/>
              </a:lnSpc>
              <a:spcBef>
                <a:spcPts val="0"/>
              </a:spcBef>
            </a:pPr>
            <a:r>
              <a:rPr lang="en-GB" dirty="0"/>
              <a:t>Write a quick summary of what it was about, what you found most interesting and how it links to the course. </a:t>
            </a:r>
          </a:p>
          <a:p>
            <a:pPr lvl="1">
              <a:lnSpc>
                <a:spcPct val="120000"/>
              </a:lnSpc>
              <a:spcBef>
                <a:spcPts val="0"/>
              </a:spcBef>
            </a:pPr>
            <a:r>
              <a:rPr lang="en-GB" dirty="0"/>
              <a:t>5-10 min 5 points, 11-20 min 10 points or 20+ min 15 points</a:t>
            </a:r>
          </a:p>
          <a:p>
            <a:pPr>
              <a:lnSpc>
                <a:spcPct val="120000"/>
              </a:lnSpc>
              <a:spcBef>
                <a:spcPts val="0"/>
              </a:spcBef>
            </a:pPr>
            <a:r>
              <a:rPr lang="en-GB" b="1" dirty="0"/>
              <a:t>Read original article 20 points</a:t>
            </a:r>
            <a:endParaRPr lang="en-GB" dirty="0"/>
          </a:p>
          <a:p>
            <a:pPr lvl="1">
              <a:lnSpc>
                <a:spcPct val="120000"/>
              </a:lnSpc>
              <a:spcBef>
                <a:spcPts val="0"/>
              </a:spcBef>
            </a:pPr>
            <a:r>
              <a:rPr lang="en-GB" dirty="0"/>
              <a:t>Using Google Scholar – search for the researcher and topic. You can also find a reference list in the back of the textbooks. Don’t pay for anything! You may only be able to access the abstract; I also have lots on SharePoint.</a:t>
            </a:r>
          </a:p>
          <a:p>
            <a:pPr>
              <a:lnSpc>
                <a:spcPct val="120000"/>
              </a:lnSpc>
              <a:spcBef>
                <a:spcPts val="0"/>
              </a:spcBef>
            </a:pPr>
            <a:r>
              <a:rPr lang="en-GB" b="1" dirty="0"/>
              <a:t>Read a related newspaper/magazine article 10 points</a:t>
            </a:r>
            <a:endParaRPr lang="en-GB" dirty="0"/>
          </a:p>
          <a:p>
            <a:pPr lvl="1">
              <a:lnSpc>
                <a:spcPct val="120000"/>
              </a:lnSpc>
              <a:spcBef>
                <a:spcPts val="0"/>
              </a:spcBef>
            </a:pPr>
            <a:r>
              <a:rPr lang="en-GB" dirty="0"/>
              <a:t>Being able to apply your theoretical knowledge to the real world is a key skill assessed in the exam, and required as a psychologist. Try to explain the behaviour/event using psychological principles. Remember: theory, STEM, link.</a:t>
            </a:r>
          </a:p>
          <a:p>
            <a:pPr>
              <a:lnSpc>
                <a:spcPct val="120000"/>
              </a:lnSpc>
              <a:spcBef>
                <a:spcPts val="0"/>
              </a:spcBef>
            </a:pPr>
            <a:r>
              <a:rPr lang="en-GB" b="1" dirty="0"/>
              <a:t>Read a relevant book from the reading list 8 points </a:t>
            </a:r>
            <a:r>
              <a:rPr lang="en-GB" b="1" dirty="0">
                <a:sym typeface="Symbol" pitchFamily="2" charset="2"/>
              </a:rPr>
              <a:t></a:t>
            </a:r>
            <a:endParaRPr lang="en-GB" dirty="0"/>
          </a:p>
          <a:p>
            <a:pPr lvl="1">
              <a:lnSpc>
                <a:spcPct val="120000"/>
              </a:lnSpc>
              <a:spcBef>
                <a:spcPts val="0"/>
              </a:spcBef>
            </a:pPr>
            <a:r>
              <a:rPr lang="en-GB" dirty="0"/>
              <a:t>These are there to enhance your understanding of psychology and the breadth of the field. Depending on the text you will not need to read the whole book, it may be that a single chapter is more appropriate.</a:t>
            </a:r>
          </a:p>
          <a:p>
            <a:pPr>
              <a:lnSpc>
                <a:spcPct val="120000"/>
              </a:lnSpc>
              <a:spcBef>
                <a:spcPts val="0"/>
              </a:spcBef>
            </a:pPr>
            <a:r>
              <a:rPr lang="en-GB" b="1" dirty="0"/>
              <a:t>Watch a relevant TV programme/movie 5 points</a:t>
            </a:r>
            <a:endParaRPr lang="en-GB" dirty="0"/>
          </a:p>
          <a:p>
            <a:pPr lvl="1">
              <a:lnSpc>
                <a:spcPct val="120000"/>
              </a:lnSpc>
              <a:spcBef>
                <a:spcPts val="0"/>
              </a:spcBef>
            </a:pPr>
            <a:r>
              <a:rPr lang="en-GB" dirty="0"/>
              <a:t>These are on the ‘watch list’ – what examples of the course content can you find? Try to explain the behaviour/story using psychological concepts and theories.  </a:t>
            </a:r>
          </a:p>
          <a:p>
            <a:pPr>
              <a:lnSpc>
                <a:spcPct val="120000"/>
              </a:lnSpc>
              <a:spcBef>
                <a:spcPts val="0"/>
              </a:spcBef>
            </a:pPr>
            <a:r>
              <a:rPr lang="en-GB" b="1" dirty="0"/>
              <a:t>Plan a study</a:t>
            </a:r>
            <a:r>
              <a:rPr lang="en-GB" dirty="0"/>
              <a:t> … </a:t>
            </a:r>
            <a:r>
              <a:rPr lang="en-GB" b="1" dirty="0"/>
              <a:t>15 points</a:t>
            </a:r>
            <a:endParaRPr lang="en-GB" dirty="0"/>
          </a:p>
          <a:p>
            <a:pPr lvl="1">
              <a:lnSpc>
                <a:spcPct val="120000"/>
              </a:lnSpc>
              <a:spcBef>
                <a:spcPts val="0"/>
              </a:spcBef>
            </a:pPr>
            <a:r>
              <a:rPr lang="en-GB" dirty="0"/>
              <a:t>… into the area we are currently learning about. This will help you to practice applying your research methods knowledge and allow you to revise the majority of RM content. You will need to include: hypothesis, variables, sampling methods, chosen research method and design, procedure, ethical considerations, how you plan to analyse your data including results tables, descriptive and inferential analysis.</a:t>
            </a:r>
          </a:p>
          <a:p>
            <a:pPr>
              <a:lnSpc>
                <a:spcPct val="120000"/>
              </a:lnSpc>
              <a:spcBef>
                <a:spcPts val="0"/>
              </a:spcBef>
            </a:pPr>
            <a:r>
              <a:rPr lang="en-GB" b="1" dirty="0"/>
              <a:t>Write an ethics proposal 10 points</a:t>
            </a:r>
            <a:endParaRPr lang="en-GB" dirty="0"/>
          </a:p>
          <a:p>
            <a:pPr lvl="1">
              <a:lnSpc>
                <a:spcPct val="120000"/>
              </a:lnSpc>
              <a:spcBef>
                <a:spcPts val="0"/>
              </a:spcBef>
            </a:pPr>
            <a:r>
              <a:rPr lang="en-GB" dirty="0"/>
              <a:t>For one of the studies covered in the course. You will need to address all the ethical issues identified by the BPS, how these are to be addressed and perform a cost-benefit analysis. Remember that many of these studies were carried out prior to the current ethical guidelines.   </a:t>
            </a:r>
          </a:p>
          <a:p>
            <a:pPr>
              <a:lnSpc>
                <a:spcPct val="120000"/>
              </a:lnSpc>
              <a:spcBef>
                <a:spcPts val="0"/>
              </a:spcBef>
            </a:pPr>
            <a:r>
              <a:rPr lang="en-GB" b="1" dirty="0"/>
              <a:t>Create a stop-motion animation 10 points </a:t>
            </a:r>
            <a:r>
              <a:rPr lang="en-GB" b="1" dirty="0">
                <a:sym typeface="Symbol" pitchFamily="2" charset="2"/>
              </a:rPr>
              <a:t></a:t>
            </a:r>
            <a:endParaRPr lang="en-GB" dirty="0"/>
          </a:p>
          <a:p>
            <a:pPr lvl="1">
              <a:lnSpc>
                <a:spcPct val="120000"/>
              </a:lnSpc>
              <a:spcBef>
                <a:spcPts val="0"/>
              </a:spcBef>
            </a:pPr>
            <a:r>
              <a:rPr lang="en-GB" dirty="0"/>
              <a:t>For a recent theory/concept/study. This gets you to think differently about the content, helping to strengthen your learning and recall. It will also be a helpful revision tool.</a:t>
            </a:r>
          </a:p>
          <a:p>
            <a:pPr>
              <a:lnSpc>
                <a:spcPct val="120000"/>
              </a:lnSpc>
              <a:spcBef>
                <a:spcPts val="0"/>
              </a:spcBef>
            </a:pPr>
            <a:r>
              <a:rPr lang="en-GB" b="1" dirty="0"/>
              <a:t>Write three tweets</a:t>
            </a:r>
            <a:r>
              <a:rPr lang="en-GB" dirty="0"/>
              <a:t> </a:t>
            </a:r>
            <a:r>
              <a:rPr lang="en-GB" b="1" dirty="0"/>
              <a:t>3 points </a:t>
            </a:r>
            <a:r>
              <a:rPr lang="en-GB" dirty="0">
                <a:sym typeface="Symbol" pitchFamily="2" charset="2"/>
              </a:rPr>
              <a:t></a:t>
            </a:r>
            <a:endParaRPr lang="en-GB" dirty="0"/>
          </a:p>
          <a:p>
            <a:pPr lvl="1">
              <a:lnSpc>
                <a:spcPct val="120000"/>
              </a:lnSpc>
              <a:spcBef>
                <a:spcPts val="0"/>
              </a:spcBef>
            </a:pPr>
            <a:r>
              <a:rPr lang="en-GB" dirty="0"/>
              <a:t>These are to summarise what we have studied this week. Remember: no more than 140 characters and be creative!</a:t>
            </a:r>
          </a:p>
          <a:p>
            <a:pPr marL="0" indent="0">
              <a:lnSpc>
                <a:spcPct val="120000"/>
              </a:lnSpc>
              <a:spcBef>
                <a:spcPts val="0"/>
              </a:spcBef>
              <a:buNone/>
            </a:pPr>
            <a:endParaRPr lang="en-GB" b="1" dirty="0"/>
          </a:p>
          <a:p>
            <a:pPr marL="0" indent="0">
              <a:lnSpc>
                <a:spcPct val="120000"/>
              </a:lnSpc>
              <a:spcBef>
                <a:spcPts val="0"/>
              </a:spcBef>
              <a:buNone/>
            </a:pPr>
            <a:r>
              <a:rPr lang="en-GB" b="1" dirty="0">
                <a:solidFill>
                  <a:schemeClr val="accent5">
                    <a:lumMod val="50000"/>
                  </a:schemeClr>
                </a:solidFill>
              </a:rPr>
              <a:t>Revision</a:t>
            </a:r>
            <a:endParaRPr lang="en-GB" dirty="0">
              <a:solidFill>
                <a:schemeClr val="accent5">
                  <a:lumMod val="50000"/>
                </a:schemeClr>
              </a:solidFill>
            </a:endParaRPr>
          </a:p>
          <a:p>
            <a:pPr>
              <a:lnSpc>
                <a:spcPct val="120000"/>
              </a:lnSpc>
              <a:spcBef>
                <a:spcPts val="0"/>
              </a:spcBef>
            </a:pPr>
            <a:r>
              <a:rPr lang="en-GB" b="1" dirty="0">
                <a:solidFill>
                  <a:schemeClr val="accent5">
                    <a:lumMod val="50000"/>
                  </a:schemeClr>
                </a:solidFill>
              </a:rPr>
              <a:t>Summarise an approach/theory in 6 bullet points 5 points</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This needs to show ‘appropriate selection of material’ to ensure you can answer any question about this. Then pick the 3 main points that must be covered to show you understand this concept (also very useful for an 8m essay)</a:t>
            </a:r>
          </a:p>
          <a:p>
            <a:pPr>
              <a:lnSpc>
                <a:spcPct val="120000"/>
              </a:lnSpc>
              <a:spcBef>
                <a:spcPts val="0"/>
              </a:spcBef>
            </a:pPr>
            <a:r>
              <a:rPr lang="en-GB" b="1" dirty="0">
                <a:solidFill>
                  <a:schemeClr val="accent5">
                    <a:lumMod val="50000"/>
                  </a:schemeClr>
                </a:solidFill>
              </a:rPr>
              <a:t>Peer teach a topic/lead a revision session 10 points</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Take it in turns – pick a topic you are less confident in and teach it to your peers. You will need to consider how to best lead this revision session. Write a quick review: what did you do? How did it go? What do you still need to work on?</a:t>
            </a:r>
          </a:p>
          <a:p>
            <a:pPr>
              <a:lnSpc>
                <a:spcPct val="120000"/>
              </a:lnSpc>
              <a:spcBef>
                <a:spcPts val="0"/>
              </a:spcBef>
            </a:pPr>
            <a:r>
              <a:rPr lang="en-GB" b="1" dirty="0">
                <a:solidFill>
                  <a:schemeClr val="accent5">
                    <a:lumMod val="50000"/>
                  </a:schemeClr>
                </a:solidFill>
              </a:rPr>
              <a:t>Create flash cards for current learning 2 points/card</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These should have minimal content and should purely be a trigger for your memory. For example: key words on one side, additional detail on the back for checking OR AO1 on one side, AO3 on the back OR picture on one side, detail on the back. NB: you should be doing this as you go along.</a:t>
            </a:r>
          </a:p>
          <a:p>
            <a:pPr>
              <a:lnSpc>
                <a:spcPct val="120000"/>
              </a:lnSpc>
              <a:spcBef>
                <a:spcPts val="0"/>
              </a:spcBef>
            </a:pPr>
            <a:r>
              <a:rPr lang="en-GB" b="1" dirty="0">
                <a:solidFill>
                  <a:schemeClr val="accent5">
                    <a:lumMod val="50000"/>
                  </a:schemeClr>
                </a:solidFill>
              </a:rPr>
              <a:t>Create mind map for current topic 10 points/topic </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These should include AO1 &amp; AO3, be pictorial and colourful (NB: it doesn’t need to make sense to anyone but you) Have minimal text – it’s in your notes already!</a:t>
            </a:r>
          </a:p>
          <a:p>
            <a:pPr>
              <a:lnSpc>
                <a:spcPct val="120000"/>
              </a:lnSpc>
              <a:spcBef>
                <a:spcPts val="0"/>
              </a:spcBef>
            </a:pPr>
            <a:r>
              <a:rPr lang="en-GB" b="1" dirty="0">
                <a:solidFill>
                  <a:schemeClr val="accent5">
                    <a:lumMod val="50000"/>
                  </a:schemeClr>
                </a:solidFill>
              </a:rPr>
              <a:t>Quiz questions 5 points/pack </a:t>
            </a:r>
            <a:r>
              <a:rPr lang="en-GB" dirty="0">
                <a:solidFill>
                  <a:schemeClr val="accent5">
                    <a:lumMod val="50000"/>
                  </a:schemeClr>
                </a:solidFill>
                <a:sym typeface="Symbol" pitchFamily="2" charset="2"/>
              </a:rPr>
              <a:t></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These can be borrowed from me as a revision tool. Keep track of the information you don’t know and/or those you can’t answer. This then forms the basis of your later revision. This should be completed with a peer.</a:t>
            </a:r>
          </a:p>
          <a:p>
            <a:pPr>
              <a:lnSpc>
                <a:spcPct val="120000"/>
              </a:lnSpc>
              <a:spcBef>
                <a:spcPts val="0"/>
              </a:spcBef>
            </a:pPr>
            <a:r>
              <a:rPr lang="en-GB" b="1" dirty="0">
                <a:solidFill>
                  <a:schemeClr val="accent5">
                    <a:lumMod val="50000"/>
                  </a:schemeClr>
                </a:solidFill>
              </a:rPr>
              <a:t>Taboo cards 2 points/pack </a:t>
            </a:r>
            <a:r>
              <a:rPr lang="en-GB" b="1" dirty="0">
                <a:solidFill>
                  <a:schemeClr val="accent5">
                    <a:lumMod val="50000"/>
                  </a:schemeClr>
                </a:solidFill>
                <a:sym typeface="Symbol" pitchFamily="2" charset="2"/>
              </a:rPr>
              <a:t></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These can be borrowed from me as a revision tool. You should use psychological language to help your peer recall the key word. This is particularly useful to increase your understanding and use of specialist terminology. This should be completed with a peer.</a:t>
            </a:r>
          </a:p>
          <a:p>
            <a:pPr>
              <a:lnSpc>
                <a:spcPct val="120000"/>
              </a:lnSpc>
              <a:spcBef>
                <a:spcPts val="0"/>
              </a:spcBef>
            </a:pPr>
            <a:r>
              <a:rPr lang="en-GB" b="1" dirty="0">
                <a:solidFill>
                  <a:schemeClr val="accent5">
                    <a:lumMod val="50000"/>
                  </a:schemeClr>
                </a:solidFill>
              </a:rPr>
              <a:t>Watch a Crash Course or Tutor2u tutorial 5 points </a:t>
            </a:r>
            <a:r>
              <a:rPr lang="en-GB" dirty="0">
                <a:solidFill>
                  <a:schemeClr val="accent5">
                    <a:lumMod val="50000"/>
                  </a:schemeClr>
                </a:solidFill>
                <a:sym typeface="Symbol" pitchFamily="2" charset="2"/>
              </a:rPr>
              <a:t></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Make sure to add any additional, useful content to your notes. Beware: don’t go overboard, in some cases too much detail can cause confusion and a lack of focus in an exam response.</a:t>
            </a:r>
          </a:p>
          <a:p>
            <a:pPr>
              <a:lnSpc>
                <a:spcPct val="120000"/>
              </a:lnSpc>
              <a:spcBef>
                <a:spcPts val="0"/>
              </a:spcBef>
            </a:pPr>
            <a:r>
              <a:rPr lang="en-GB" b="1" dirty="0">
                <a:solidFill>
                  <a:schemeClr val="accent5">
                    <a:lumMod val="50000"/>
                  </a:schemeClr>
                </a:solidFill>
              </a:rPr>
              <a:t>Create a fact sheet summarising a recent lesson 5 points</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This should be no more than 1xA4 page, do some research to add in additional detail, ensure you use key words correctly throughout. The more pictures the better.</a:t>
            </a:r>
          </a:p>
          <a:p>
            <a:pPr>
              <a:lnSpc>
                <a:spcPct val="120000"/>
              </a:lnSpc>
              <a:spcBef>
                <a:spcPts val="0"/>
              </a:spcBef>
            </a:pPr>
            <a:r>
              <a:rPr lang="en-GB" b="1" dirty="0">
                <a:solidFill>
                  <a:schemeClr val="accent5">
                    <a:lumMod val="50000"/>
                  </a:schemeClr>
                </a:solidFill>
              </a:rPr>
              <a:t>Create a glossary</a:t>
            </a:r>
            <a:r>
              <a:rPr lang="en-GB" dirty="0">
                <a:solidFill>
                  <a:schemeClr val="accent5">
                    <a:lumMod val="50000"/>
                  </a:schemeClr>
                </a:solidFill>
              </a:rPr>
              <a:t> … </a:t>
            </a:r>
            <a:r>
              <a:rPr lang="en-GB" b="1" dirty="0">
                <a:solidFill>
                  <a:schemeClr val="accent5">
                    <a:lumMod val="50000"/>
                  </a:schemeClr>
                </a:solidFill>
              </a:rPr>
              <a:t>5 points</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 of key words we have studied this week, for each write a definition and example (could this be an image?). This will increase your understanding of subject specific terminology. If you do this for a whole topic it will be worth 10 points.</a:t>
            </a:r>
          </a:p>
          <a:p>
            <a:pPr>
              <a:lnSpc>
                <a:spcPct val="120000"/>
              </a:lnSpc>
              <a:spcBef>
                <a:spcPts val="0"/>
              </a:spcBef>
            </a:pPr>
            <a:endParaRPr lang="en-GB" b="1" dirty="0"/>
          </a:p>
          <a:p>
            <a:pPr>
              <a:lnSpc>
                <a:spcPct val="120000"/>
              </a:lnSpc>
              <a:spcBef>
                <a:spcPts val="0"/>
              </a:spcBef>
            </a:pPr>
            <a:r>
              <a:rPr lang="en-GB" b="1" dirty="0">
                <a:solidFill>
                  <a:schemeClr val="accent5">
                    <a:lumMod val="50000"/>
                  </a:schemeClr>
                </a:solidFill>
              </a:rPr>
              <a:t>Attend a 1-2-1 session with Miss Miller 5 points</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This will be to go through a piece of exam practice you have completed in advance or to revise/clarify a concept that you are struggling with. Book in on the door to A3. This is worth the points for attending plus those for exam practice qu.</a:t>
            </a:r>
          </a:p>
          <a:p>
            <a:pPr marL="0" indent="0">
              <a:lnSpc>
                <a:spcPct val="120000"/>
              </a:lnSpc>
              <a:spcBef>
                <a:spcPts val="0"/>
              </a:spcBef>
              <a:buNone/>
            </a:pPr>
            <a:endParaRPr lang="en-GB" b="1" dirty="0"/>
          </a:p>
          <a:p>
            <a:pPr marL="0" indent="0">
              <a:lnSpc>
                <a:spcPct val="120000"/>
              </a:lnSpc>
              <a:spcBef>
                <a:spcPts val="0"/>
              </a:spcBef>
              <a:buNone/>
            </a:pPr>
            <a:r>
              <a:rPr lang="en-GB" b="1" dirty="0">
                <a:solidFill>
                  <a:schemeClr val="accent3">
                    <a:lumMod val="50000"/>
                  </a:schemeClr>
                </a:solidFill>
              </a:rPr>
              <a:t>Exam practice </a:t>
            </a:r>
            <a:r>
              <a:rPr lang="en-GB" i="1" dirty="0">
                <a:solidFill>
                  <a:schemeClr val="accent3">
                    <a:lumMod val="50000"/>
                  </a:schemeClr>
                </a:solidFill>
              </a:rPr>
              <a:t>In all cases questions should be annotated, answers planned then marked using the mark scheme and possibly lesson notes. Practice questions should be submitted regularly for teacher feedback. You can find practice questions on </a:t>
            </a:r>
            <a:r>
              <a:rPr lang="en-GB" i="1" dirty="0" err="1">
                <a:solidFill>
                  <a:schemeClr val="accent3">
                    <a:lumMod val="50000"/>
                  </a:schemeClr>
                </a:solidFill>
              </a:rPr>
              <a:t>ExamPro</a:t>
            </a:r>
            <a:r>
              <a:rPr lang="en-GB" i="1" dirty="0">
                <a:solidFill>
                  <a:schemeClr val="accent3">
                    <a:lumMod val="50000"/>
                  </a:schemeClr>
                </a:solidFill>
              </a:rPr>
              <a:t> (which also has mark schemes) and in the textbooks.</a:t>
            </a:r>
            <a:endParaRPr lang="en-GB" dirty="0">
              <a:solidFill>
                <a:schemeClr val="accent3">
                  <a:lumMod val="50000"/>
                </a:schemeClr>
              </a:solidFill>
            </a:endParaRPr>
          </a:p>
          <a:p>
            <a:pPr>
              <a:lnSpc>
                <a:spcPct val="120000"/>
              </a:lnSpc>
              <a:spcBef>
                <a:spcPts val="0"/>
              </a:spcBef>
            </a:pPr>
            <a:r>
              <a:rPr lang="en-GB" b="1" dirty="0">
                <a:solidFill>
                  <a:schemeClr val="accent3">
                    <a:lumMod val="50000"/>
                  </a:schemeClr>
                </a:solidFill>
              </a:rPr>
              <a:t>Plan 8-/16-mark essay response 5 points</a:t>
            </a:r>
            <a:endParaRPr lang="en-GB" dirty="0">
              <a:solidFill>
                <a:schemeClr val="accent3">
                  <a:lumMod val="50000"/>
                </a:schemeClr>
              </a:solidFill>
            </a:endParaRPr>
          </a:p>
          <a:p>
            <a:pPr>
              <a:lnSpc>
                <a:spcPct val="120000"/>
              </a:lnSpc>
              <a:spcBef>
                <a:spcPts val="0"/>
              </a:spcBef>
            </a:pPr>
            <a:r>
              <a:rPr lang="en-GB" b="1" dirty="0">
                <a:solidFill>
                  <a:schemeClr val="accent3">
                    <a:lumMod val="50000"/>
                  </a:schemeClr>
                </a:solidFill>
              </a:rPr>
              <a:t>Plan and write a 16-mark essay 20 points</a:t>
            </a:r>
            <a:endParaRPr lang="en-GB" dirty="0">
              <a:solidFill>
                <a:schemeClr val="accent3">
                  <a:lumMod val="50000"/>
                </a:schemeClr>
              </a:solidFill>
            </a:endParaRPr>
          </a:p>
          <a:p>
            <a:pPr>
              <a:lnSpc>
                <a:spcPct val="120000"/>
              </a:lnSpc>
              <a:spcBef>
                <a:spcPts val="0"/>
              </a:spcBef>
            </a:pPr>
            <a:r>
              <a:rPr lang="en-GB" b="1" u="sng" dirty="0">
                <a:solidFill>
                  <a:schemeClr val="accent3">
                    <a:lumMod val="50000"/>
                  </a:schemeClr>
                </a:solidFill>
              </a:rPr>
              <a:t>&lt;</a:t>
            </a:r>
            <a:r>
              <a:rPr lang="en-GB" b="1" dirty="0">
                <a:solidFill>
                  <a:schemeClr val="accent3">
                    <a:lumMod val="50000"/>
                  </a:schemeClr>
                </a:solidFill>
              </a:rPr>
              <a:t>5-mark questions 1 point/mark</a:t>
            </a:r>
            <a:endParaRPr lang="en-GB" dirty="0">
              <a:solidFill>
                <a:schemeClr val="accent3">
                  <a:lumMod val="50000"/>
                </a:schemeClr>
              </a:solidFill>
            </a:endParaRPr>
          </a:p>
          <a:p>
            <a:pPr>
              <a:lnSpc>
                <a:spcPct val="120000"/>
              </a:lnSpc>
              <a:spcBef>
                <a:spcPts val="0"/>
              </a:spcBef>
            </a:pPr>
            <a:r>
              <a:rPr lang="en-GB" b="1" dirty="0">
                <a:solidFill>
                  <a:schemeClr val="accent3">
                    <a:lumMod val="50000"/>
                  </a:schemeClr>
                </a:solidFill>
              </a:rPr>
              <a:t>6-8-mark questions 10 points</a:t>
            </a:r>
            <a:endParaRPr lang="en-GB" dirty="0">
              <a:solidFill>
                <a:schemeClr val="accent3">
                  <a:lumMod val="50000"/>
                </a:schemeClr>
              </a:solidFill>
            </a:endParaRPr>
          </a:p>
          <a:p>
            <a:pPr>
              <a:lnSpc>
                <a:spcPct val="120000"/>
              </a:lnSpc>
              <a:spcBef>
                <a:spcPts val="0"/>
              </a:spcBef>
            </a:pPr>
            <a:r>
              <a:rPr lang="en-GB" b="1" dirty="0">
                <a:solidFill>
                  <a:schemeClr val="accent3">
                    <a:lumMod val="50000"/>
                  </a:schemeClr>
                </a:solidFill>
              </a:rPr>
              <a:t>Create an exam question and mark scheme 15 points</a:t>
            </a:r>
            <a:endParaRPr lang="en-GB" dirty="0">
              <a:solidFill>
                <a:schemeClr val="accent3">
                  <a:lumMod val="50000"/>
                </a:schemeClr>
              </a:solidFill>
            </a:endParaRPr>
          </a:p>
          <a:p>
            <a:pPr lvl="1">
              <a:lnSpc>
                <a:spcPct val="120000"/>
              </a:lnSpc>
              <a:spcBef>
                <a:spcPts val="0"/>
              </a:spcBef>
            </a:pPr>
            <a:r>
              <a:rPr lang="en-GB" dirty="0">
                <a:solidFill>
                  <a:schemeClr val="accent3">
                    <a:lumMod val="50000"/>
                  </a:schemeClr>
                </a:solidFill>
              </a:rPr>
              <a:t>This should obviously be a question that doesn’t exist, it should be something that you find particularly hard. It will help to improve your understanding of the subject content as well as the exam requirements. Also – what if this question comes up in the actual exam?!</a:t>
            </a:r>
          </a:p>
          <a:p>
            <a:pPr>
              <a:lnSpc>
                <a:spcPct val="120000"/>
              </a:lnSpc>
              <a:spcBef>
                <a:spcPts val="0"/>
              </a:spcBef>
            </a:pPr>
            <a:r>
              <a:rPr lang="en-GB" b="1" dirty="0">
                <a:solidFill>
                  <a:schemeClr val="accent3">
                    <a:lumMod val="50000"/>
                  </a:schemeClr>
                </a:solidFill>
              </a:rPr>
              <a:t>Rewrite an essay or a question you have done to further develop your skills 5 points</a:t>
            </a:r>
            <a:endParaRPr lang="en-GB" dirty="0">
              <a:solidFill>
                <a:schemeClr val="accent3">
                  <a:lumMod val="50000"/>
                </a:schemeClr>
              </a:solidFill>
            </a:endParaRPr>
          </a:p>
          <a:p>
            <a:pPr>
              <a:lnSpc>
                <a:spcPct val="120000"/>
              </a:lnSpc>
              <a:spcBef>
                <a:spcPts val="0"/>
              </a:spcBef>
            </a:pPr>
            <a:r>
              <a:rPr lang="en-GB" b="1" dirty="0">
                <a:solidFill>
                  <a:schemeClr val="accent3">
                    <a:lumMod val="50000"/>
                  </a:schemeClr>
                </a:solidFill>
              </a:rPr>
              <a:t>Write one AO3 PEEL paragraph for a chosen topic we have studied 3 points</a:t>
            </a:r>
            <a:endParaRPr lang="en-GB" dirty="0">
              <a:solidFill>
                <a:schemeClr val="accent3">
                  <a:lumMod val="50000"/>
                </a:schemeClr>
              </a:solidFill>
            </a:endParaRPr>
          </a:p>
          <a:p>
            <a:pPr lvl="1">
              <a:lnSpc>
                <a:spcPct val="120000"/>
              </a:lnSpc>
              <a:spcBef>
                <a:spcPts val="0"/>
              </a:spcBef>
            </a:pPr>
            <a:r>
              <a:rPr lang="en-GB" dirty="0">
                <a:solidFill>
                  <a:schemeClr val="accent3">
                    <a:lumMod val="50000"/>
                  </a:schemeClr>
                </a:solidFill>
              </a:rPr>
              <a:t>Once this has been done, you should re-read it and re-write parts/all if necessary to ensure precision and coherence.</a:t>
            </a:r>
          </a:p>
        </p:txBody>
      </p:sp>
      <p:sp>
        <p:nvSpPr>
          <p:cNvPr id="4" name="Rounded Rectangle 3">
            <a:extLst>
              <a:ext uri="{FF2B5EF4-FFF2-40B4-BE49-F238E27FC236}">
                <a16:creationId xmlns:a16="http://schemas.microsoft.com/office/drawing/2014/main" id="{ABC78E55-F437-1234-5657-4756DDD37427}"/>
              </a:ext>
            </a:extLst>
          </p:cNvPr>
          <p:cNvSpPr/>
          <p:nvPr/>
        </p:nvSpPr>
        <p:spPr>
          <a:xfrm>
            <a:off x="8515350" y="5052060"/>
            <a:ext cx="3326130" cy="15430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GB" sz="1600" dirty="0">
                <a:sym typeface="Symbol" pitchFamily="2" charset="2"/>
              </a:rPr>
              <a:t></a:t>
            </a:r>
            <a:r>
              <a:rPr lang="en-GB" sz="1600" dirty="0"/>
              <a:t> max once per topic</a:t>
            </a:r>
          </a:p>
          <a:p>
            <a:pPr marL="285750" indent="-285750">
              <a:buFont typeface="Symbol" pitchFamily="2" charset="2"/>
              <a:buChar char="¨"/>
            </a:pPr>
            <a:r>
              <a:rPr lang="en-GB" sz="1600" dirty="0"/>
              <a:t>max once per two weeks</a:t>
            </a:r>
          </a:p>
          <a:p>
            <a:r>
              <a:rPr lang="en-GB" sz="1600" dirty="0"/>
              <a:t>Remember: you are expected to complete at least 30 points worth from at least 2 different sections.</a:t>
            </a:r>
          </a:p>
        </p:txBody>
      </p:sp>
      <p:sp>
        <p:nvSpPr>
          <p:cNvPr id="5" name="Action Button: Home 4">
            <a:hlinkClick r:id="rId2" action="ppaction://hlinksldjump" highlightClick="1"/>
            <a:extLst>
              <a:ext uri="{FF2B5EF4-FFF2-40B4-BE49-F238E27FC236}">
                <a16:creationId xmlns:a16="http://schemas.microsoft.com/office/drawing/2014/main" id="{9925227A-D3D0-CB6A-A023-1D40276FA59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13226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6C8F-37DE-1B74-300A-783FE74A14CC}"/>
              </a:ext>
            </a:extLst>
          </p:cNvPr>
          <p:cNvSpPr>
            <a:spLocks noGrp="1"/>
          </p:cNvSpPr>
          <p:nvPr>
            <p:ph type="title"/>
          </p:nvPr>
        </p:nvSpPr>
        <p:spPr/>
        <p:txBody>
          <a:bodyPr/>
          <a:lstStyle/>
          <a:p>
            <a:r>
              <a:rPr lang="en-GB" dirty="0"/>
              <a:t>Independent study: links</a:t>
            </a:r>
          </a:p>
        </p:txBody>
      </p:sp>
      <p:sp>
        <p:nvSpPr>
          <p:cNvPr id="3" name="Content Placeholder 2">
            <a:extLst>
              <a:ext uri="{FF2B5EF4-FFF2-40B4-BE49-F238E27FC236}">
                <a16:creationId xmlns:a16="http://schemas.microsoft.com/office/drawing/2014/main" id="{153BE906-1C4D-3DB2-CADF-F609445FD7FF}"/>
              </a:ext>
            </a:extLst>
          </p:cNvPr>
          <p:cNvSpPr>
            <a:spLocks noGrp="1"/>
          </p:cNvSpPr>
          <p:nvPr>
            <p:ph idx="1"/>
          </p:nvPr>
        </p:nvSpPr>
        <p:spPr/>
        <p:txBody>
          <a:bodyPr/>
          <a:lstStyle/>
          <a:p>
            <a:r>
              <a:rPr lang="en-GB" dirty="0">
                <a:hlinkClick r:id="rId2"/>
              </a:rPr>
              <a:t>TED talks website</a:t>
            </a:r>
            <a:endParaRPr lang="en-GB" dirty="0"/>
          </a:p>
          <a:p>
            <a:r>
              <a:rPr lang="en-GB" dirty="0">
                <a:hlinkClick r:id="rId3"/>
              </a:rPr>
              <a:t>Tutor2u</a:t>
            </a:r>
            <a:endParaRPr lang="en-GB" dirty="0"/>
          </a:p>
          <a:p>
            <a:r>
              <a:rPr lang="en-GB" dirty="0">
                <a:hlinkClick r:id="rId4"/>
              </a:rPr>
              <a:t>Additional reading folder on SharePoint</a:t>
            </a:r>
            <a:endParaRPr lang="en-GB" dirty="0"/>
          </a:p>
        </p:txBody>
      </p:sp>
      <p:sp>
        <p:nvSpPr>
          <p:cNvPr id="4" name="Action Button: Home 3">
            <a:hlinkClick r:id="rId5" action="ppaction://hlinksldjump" highlightClick="1"/>
            <a:extLst>
              <a:ext uri="{FF2B5EF4-FFF2-40B4-BE49-F238E27FC236}">
                <a16:creationId xmlns:a16="http://schemas.microsoft.com/office/drawing/2014/main" id="{F8D8A817-23CA-5746-E38A-6C7E100E515D}"/>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94940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A1CE-673A-4D7A-6DE5-33EFD3A036BA}"/>
              </a:ext>
            </a:extLst>
          </p:cNvPr>
          <p:cNvSpPr>
            <a:spLocks noGrp="1"/>
          </p:cNvSpPr>
          <p:nvPr>
            <p:ph type="title"/>
          </p:nvPr>
        </p:nvSpPr>
        <p:spPr/>
        <p:txBody>
          <a:bodyPr/>
          <a:lstStyle/>
          <a:p>
            <a:r>
              <a:rPr lang="en-GB" dirty="0"/>
              <a:t>How to write essays …</a:t>
            </a:r>
          </a:p>
        </p:txBody>
      </p:sp>
      <p:sp>
        <p:nvSpPr>
          <p:cNvPr id="3" name="Content Placeholder 2">
            <a:extLst>
              <a:ext uri="{FF2B5EF4-FFF2-40B4-BE49-F238E27FC236}">
                <a16:creationId xmlns:a16="http://schemas.microsoft.com/office/drawing/2014/main" id="{739234A4-A44D-92A7-B86C-E29EC86E9E79}"/>
              </a:ext>
            </a:extLst>
          </p:cNvPr>
          <p:cNvSpPr>
            <a:spLocks noGrp="1"/>
          </p:cNvSpPr>
          <p:nvPr>
            <p:ph idx="1"/>
          </p:nvPr>
        </p:nvSpPr>
        <p:spPr/>
        <p:txBody>
          <a:bodyPr>
            <a:normAutofit/>
          </a:bodyPr>
          <a:lstStyle/>
          <a:p>
            <a:r>
              <a:rPr lang="en-GB" dirty="0"/>
              <a:t>You are expected to be able to write essays on theories/explanations and on studies/research. These may follow similar or different structures depending on what material is available to discuss. </a:t>
            </a:r>
          </a:p>
          <a:p>
            <a:r>
              <a:rPr lang="en-GB" b="1" u="sng" dirty="0"/>
              <a:t>These can be 8 marks or 16 marks. </a:t>
            </a:r>
            <a:r>
              <a:rPr lang="en-GB" dirty="0"/>
              <a:t>They can be outline and evaluate, discuss or compare. They could require you to apply your knowledge to a given scenario, possibly as well as evaluating/discussing the given theory.</a:t>
            </a:r>
          </a:p>
          <a:p>
            <a:r>
              <a:rPr lang="en-GB" dirty="0"/>
              <a:t>However, the key points remain the same - the approximate weighting is AO1: 30% AO2/3:70%, meaning 6 marks for AO1 and 10 marks AO2/3.</a:t>
            </a:r>
          </a:p>
          <a:p>
            <a:endParaRPr lang="en-GB" dirty="0"/>
          </a:p>
        </p:txBody>
      </p:sp>
      <p:sp>
        <p:nvSpPr>
          <p:cNvPr id="4" name="Action Button: Home 3">
            <a:hlinkClick r:id="rId2" action="ppaction://hlinksldjump" highlightClick="1"/>
            <a:extLst>
              <a:ext uri="{FF2B5EF4-FFF2-40B4-BE49-F238E27FC236}">
                <a16:creationId xmlns:a16="http://schemas.microsoft.com/office/drawing/2014/main" id="{79CB4AF9-5305-7872-AAE2-DB9D0D5DC99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C8DEBF5-1856-6394-3DA2-78708505F295}"/>
              </a:ext>
            </a:extLst>
          </p:cNvPr>
          <p:cNvSpPr/>
          <p:nvPr/>
        </p:nvSpPr>
        <p:spPr>
          <a:xfrm>
            <a:off x="6720840" y="210386"/>
            <a:ext cx="4267200" cy="90213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There are multiple pages in this section, make sure to work through them all.</a:t>
            </a:r>
          </a:p>
        </p:txBody>
      </p:sp>
    </p:spTree>
    <p:extLst>
      <p:ext uri="{BB962C8B-B14F-4D97-AF65-F5344CB8AC3E}">
        <p14:creationId xmlns:p14="http://schemas.microsoft.com/office/powerpoint/2010/main" val="355465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5556-B2EB-946C-E10A-FDA0F8CAA876}"/>
              </a:ext>
            </a:extLst>
          </p:cNvPr>
          <p:cNvSpPr>
            <a:spLocks noGrp="1"/>
          </p:cNvSpPr>
          <p:nvPr>
            <p:ph type="title"/>
          </p:nvPr>
        </p:nvSpPr>
        <p:spPr>
          <a:xfrm>
            <a:off x="236034" y="130949"/>
            <a:ext cx="5257800" cy="1325563"/>
          </a:xfrm>
        </p:spPr>
        <p:txBody>
          <a:bodyPr/>
          <a:lstStyle/>
          <a:p>
            <a:r>
              <a:rPr lang="en-GB" dirty="0"/>
              <a:t>Types of essays</a:t>
            </a:r>
          </a:p>
        </p:txBody>
      </p:sp>
      <p:sp>
        <p:nvSpPr>
          <p:cNvPr id="3" name="Content Placeholder 2">
            <a:extLst>
              <a:ext uri="{FF2B5EF4-FFF2-40B4-BE49-F238E27FC236}">
                <a16:creationId xmlns:a16="http://schemas.microsoft.com/office/drawing/2014/main" id="{A08471C6-0384-22C7-E0F1-DA4879BDF011}"/>
              </a:ext>
            </a:extLst>
          </p:cNvPr>
          <p:cNvSpPr>
            <a:spLocks noGrp="1"/>
          </p:cNvSpPr>
          <p:nvPr>
            <p:ph idx="1"/>
          </p:nvPr>
        </p:nvSpPr>
        <p:spPr>
          <a:xfrm>
            <a:off x="3914081" y="238363"/>
            <a:ext cx="7348652" cy="1325563"/>
          </a:xfrm>
        </p:spPr>
        <p:txBody>
          <a:bodyPr>
            <a:normAutofit fontScale="77500" lnSpcReduction="20000"/>
          </a:bodyPr>
          <a:lstStyle/>
          <a:p>
            <a:pPr marL="0" indent="0" algn="r">
              <a:buNone/>
            </a:pPr>
            <a:r>
              <a:rPr lang="en-GB" dirty="0"/>
              <a:t>Different types of essay questions require different a different structure and it is important to use a structure that will help you maximize your marks. Also, you must make sure you address all the demands of the given question.</a:t>
            </a:r>
          </a:p>
          <a:p>
            <a:pPr marL="0" indent="0" algn="r">
              <a:buNone/>
            </a:pPr>
            <a:endParaRPr lang="en-GB" dirty="0"/>
          </a:p>
        </p:txBody>
      </p:sp>
      <p:graphicFrame>
        <p:nvGraphicFramePr>
          <p:cNvPr id="4" name="Table 3">
            <a:extLst>
              <a:ext uri="{FF2B5EF4-FFF2-40B4-BE49-F238E27FC236}">
                <a16:creationId xmlns:a16="http://schemas.microsoft.com/office/drawing/2014/main" id="{F10A05AC-D021-E104-A963-E853D3D863AA}"/>
              </a:ext>
            </a:extLst>
          </p:cNvPr>
          <p:cNvGraphicFramePr>
            <a:graphicFrameLocks noGrp="1"/>
          </p:cNvGraphicFramePr>
          <p:nvPr>
            <p:extLst>
              <p:ext uri="{D42A27DB-BD31-4B8C-83A1-F6EECF244321}">
                <p14:modId xmlns:p14="http://schemas.microsoft.com/office/powerpoint/2010/main" val="462190466"/>
              </p:ext>
            </p:extLst>
          </p:nvPr>
        </p:nvGraphicFramePr>
        <p:xfrm>
          <a:off x="838200" y="1671340"/>
          <a:ext cx="10515600" cy="4632960"/>
        </p:xfrm>
        <a:graphic>
          <a:graphicData uri="http://schemas.openxmlformats.org/drawingml/2006/table">
            <a:tbl>
              <a:tblPr firstRow="1" firstCol="1" bandRow="1">
                <a:tableStyleId>{5C22544A-7EE6-4342-B048-85BDC9FD1C3A}</a:tableStyleId>
              </a:tblPr>
              <a:tblGrid>
                <a:gridCol w="1592620">
                  <a:extLst>
                    <a:ext uri="{9D8B030D-6E8A-4147-A177-3AD203B41FA5}">
                      <a16:colId xmlns:a16="http://schemas.microsoft.com/office/drawing/2014/main" val="2951487517"/>
                    </a:ext>
                  </a:extLst>
                </a:gridCol>
                <a:gridCol w="5018197">
                  <a:extLst>
                    <a:ext uri="{9D8B030D-6E8A-4147-A177-3AD203B41FA5}">
                      <a16:colId xmlns:a16="http://schemas.microsoft.com/office/drawing/2014/main" val="786482519"/>
                    </a:ext>
                  </a:extLst>
                </a:gridCol>
                <a:gridCol w="3904783">
                  <a:extLst>
                    <a:ext uri="{9D8B030D-6E8A-4147-A177-3AD203B41FA5}">
                      <a16:colId xmlns:a16="http://schemas.microsoft.com/office/drawing/2014/main" val="2224247520"/>
                    </a:ext>
                  </a:extLst>
                </a:gridCol>
              </a:tblGrid>
              <a:tr h="71755">
                <a:tc>
                  <a:txBody>
                    <a:bodyPr/>
                    <a:lstStyle/>
                    <a:p>
                      <a:r>
                        <a:rPr lang="en-US" sz="1600" b="1" dirty="0">
                          <a:effectLst/>
                          <a:latin typeface="+mj-lt"/>
                        </a:rPr>
                        <a:t>Essay type</a:t>
                      </a:r>
                      <a:endParaRPr lang="en-GB" sz="16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en-GB" sz="1600" dirty="0">
                          <a:effectLst/>
                          <a:latin typeface="+mj-lt"/>
                          <a:ea typeface="Times New Roman" panose="02020603050405020304" pitchFamily="18" charset="0"/>
                          <a:cs typeface="Times New Roman" panose="02020603050405020304" pitchFamily="18" charset="0"/>
                        </a:rPr>
                        <a:t>How to answer it …</a:t>
                      </a:r>
                    </a:p>
                  </a:txBody>
                  <a:tcPr marL="68580" marR="68580" marT="0" marB="0"/>
                </a:tc>
                <a:tc>
                  <a:txBody>
                    <a:bodyPr/>
                    <a:lstStyle/>
                    <a:p>
                      <a:r>
                        <a:rPr lang="en-US" sz="1600" dirty="0">
                          <a:effectLst/>
                          <a:latin typeface="+mj-lt"/>
                        </a:rPr>
                        <a:t>Examples</a:t>
                      </a:r>
                      <a:endParaRPr lang="en-GB" sz="16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8060931"/>
                  </a:ext>
                </a:extLst>
              </a:tr>
              <a:tr h="71755">
                <a:tc>
                  <a:txBody>
                    <a:bodyPr/>
                    <a:lstStyle/>
                    <a:p>
                      <a:r>
                        <a:rPr lang="en-US" sz="1600" b="1" dirty="0">
                          <a:effectLst/>
                          <a:latin typeface="+mj-lt"/>
                        </a:rPr>
                        <a:t>Research based</a:t>
                      </a:r>
                      <a:endParaRPr lang="en-GB" sz="16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en-GB" sz="1600" dirty="0">
                          <a:effectLst/>
                          <a:latin typeface="+mj-lt"/>
                          <a:ea typeface="Times New Roman" panose="02020603050405020304" pitchFamily="18" charset="0"/>
                          <a:cs typeface="Times New Roman" panose="02020603050405020304" pitchFamily="18" charset="0"/>
                        </a:rPr>
                        <a:t>AO1 + AO3 You will need to outline the procedure and findings of a named study &amp; then evaluation the procedure and findings for their validity &amp; reliability (using WWWH)</a:t>
                      </a:r>
                    </a:p>
                  </a:txBody>
                  <a:tcPr marL="68580" marR="68580" marT="0" marB="0"/>
                </a:tc>
                <a:tc>
                  <a:txBody>
                    <a:bodyPr/>
                    <a:lstStyle/>
                    <a:p>
                      <a:r>
                        <a:rPr lang="en-US" sz="1600" dirty="0">
                          <a:effectLst/>
                          <a:latin typeface="+mj-lt"/>
                        </a:rPr>
                        <a:t>Outline and evaluate research into obedience.</a:t>
                      </a:r>
                      <a:endParaRPr lang="en-GB" sz="1600" dirty="0">
                        <a:effectLst/>
                        <a:latin typeface="+mj-lt"/>
                      </a:endParaRPr>
                    </a:p>
                    <a:p>
                      <a:r>
                        <a:rPr lang="en-US" sz="1600" dirty="0">
                          <a:effectLst/>
                          <a:latin typeface="+mj-lt"/>
                        </a:rPr>
                        <a:t>Discuss what psychological research has shown about working memory. </a:t>
                      </a:r>
                      <a:endParaRPr lang="en-GB" sz="16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8432606"/>
                  </a:ext>
                </a:extLst>
              </a:tr>
              <a:tr h="71755">
                <a:tc>
                  <a:txBody>
                    <a:bodyPr/>
                    <a:lstStyle/>
                    <a:p>
                      <a:r>
                        <a:rPr lang="en-US" sz="1600" b="1" dirty="0">
                          <a:effectLst/>
                          <a:latin typeface="+mj-lt"/>
                        </a:rPr>
                        <a:t>Theory / Explanation based</a:t>
                      </a:r>
                      <a:endParaRPr lang="en-GB" sz="16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mj-lt"/>
                          <a:ea typeface="Times New Roman" panose="02020603050405020304" pitchFamily="18" charset="0"/>
                          <a:cs typeface="Times New Roman" panose="02020603050405020304" pitchFamily="18" charset="0"/>
                        </a:rPr>
                        <a:t>AO1 + AO3 You will need to outline the key features of an explanation for behaviour (maybe a specific behaviour) &amp; then evaluation the theory (using RAID)</a:t>
                      </a:r>
                    </a:p>
                  </a:txBody>
                  <a:tcPr marL="68580" marR="68580" marT="0" marB="0" anchor="ctr"/>
                </a:tc>
                <a:tc>
                  <a:txBody>
                    <a:bodyPr/>
                    <a:lstStyle/>
                    <a:p>
                      <a:r>
                        <a:rPr lang="en-US" sz="1600">
                          <a:effectLst/>
                          <a:latin typeface="+mj-lt"/>
                        </a:rPr>
                        <a:t>Discuss explanations for obedience.</a:t>
                      </a:r>
                      <a:endParaRPr lang="en-GB" sz="1600">
                        <a:effectLst/>
                        <a:latin typeface="+mj-lt"/>
                      </a:endParaRPr>
                    </a:p>
                    <a:p>
                      <a:r>
                        <a:rPr lang="en-US" sz="1600">
                          <a:effectLst/>
                          <a:latin typeface="+mj-lt"/>
                        </a:rPr>
                        <a:t>Outline and evaluate the cognitive approach to explaining depression.</a:t>
                      </a:r>
                      <a:endParaRPr lang="en-GB" sz="16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657871"/>
                  </a:ext>
                </a:extLst>
              </a:tr>
              <a:tr h="71755">
                <a:tc>
                  <a:txBody>
                    <a:bodyPr/>
                    <a:lstStyle/>
                    <a:p>
                      <a:r>
                        <a:rPr lang="en-US" sz="1600" b="1" dirty="0">
                          <a:effectLst/>
                          <a:latin typeface="+mj-lt"/>
                        </a:rPr>
                        <a:t>Application</a:t>
                      </a:r>
                      <a:endParaRPr lang="en-GB" sz="16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mj-lt"/>
                          <a:ea typeface="Times New Roman" panose="02020603050405020304" pitchFamily="18" charset="0"/>
                          <a:cs typeface="Times New Roman" panose="02020603050405020304" pitchFamily="18" charset="0"/>
                        </a:rPr>
                        <a:t>AO1, AO2 + AO3 You will need to outline the key features of an explanation for behaviour (maybe a specific behaviour), use this knowledge to explain the behaviour given in the scenario &amp; then evaluate the theory (using RAID)</a:t>
                      </a:r>
                    </a:p>
                  </a:txBody>
                  <a:tcPr marL="68580" marR="68580" marT="0" marB="0"/>
                </a:tc>
                <a:tc>
                  <a:txBody>
                    <a:bodyPr/>
                    <a:lstStyle/>
                    <a:p>
                      <a:r>
                        <a:rPr lang="en-US" sz="1600">
                          <a:effectLst/>
                          <a:latin typeface="+mj-lt"/>
                        </a:rPr>
                        <a:t>Discuss explanations for … Refer to X and Y in your answer.</a:t>
                      </a:r>
                      <a:endParaRPr lang="en-GB" sz="1600">
                        <a:effectLst/>
                        <a:latin typeface="+mj-lt"/>
                      </a:endParaRPr>
                    </a:p>
                    <a:p>
                      <a:r>
                        <a:rPr lang="en-US" sz="1600">
                          <a:effectLst/>
                          <a:latin typeface="+mj-lt"/>
                        </a:rPr>
                        <a:t>Using your knowledge of memory structures and processes discuss the experiences of X and Y. </a:t>
                      </a:r>
                      <a:endParaRPr lang="en-GB" sz="16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5592868"/>
                  </a:ext>
                </a:extLst>
              </a:tr>
              <a:tr h="71755">
                <a:tc>
                  <a:txBody>
                    <a:bodyPr/>
                    <a:lstStyle/>
                    <a:p>
                      <a:r>
                        <a:rPr lang="en-US" sz="1600" b="1" dirty="0">
                          <a:effectLst/>
                          <a:latin typeface="+mj-lt"/>
                        </a:rPr>
                        <a:t>Comparison</a:t>
                      </a:r>
                      <a:endParaRPr lang="en-GB" sz="16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mj-lt"/>
                          <a:ea typeface="Times New Roman" panose="02020603050405020304" pitchFamily="18" charset="0"/>
                          <a:cs typeface="Times New Roman" panose="02020603050405020304" pitchFamily="18" charset="0"/>
                        </a:rPr>
                        <a:t>AO1 + AO3 You will need to outline the key features of at least one explanation for behaviour, you may need to outline two, you also may need to identify similarities and differences. You will also need to compare the two explanations in terms of how effectively they explain behaviour and/or have contributed to our understanding of behaviour.</a:t>
                      </a:r>
                    </a:p>
                  </a:txBody>
                  <a:tcPr marL="68580" marR="68580" marT="0" marB="0"/>
                </a:tc>
                <a:tc>
                  <a:txBody>
                    <a:bodyPr/>
                    <a:lstStyle/>
                    <a:p>
                      <a:r>
                        <a:rPr lang="en-US" sz="1600" dirty="0">
                          <a:effectLst/>
                          <a:latin typeface="+mj-lt"/>
                        </a:rPr>
                        <a:t>Outline the cognitive approach. Discuss comparisons with the biological approach in your answer.</a:t>
                      </a:r>
                      <a:endParaRPr lang="en-GB" sz="16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4174130"/>
                  </a:ext>
                </a:extLst>
              </a:tr>
            </a:tbl>
          </a:graphicData>
        </a:graphic>
      </p:graphicFrame>
      <p:sp>
        <p:nvSpPr>
          <p:cNvPr id="5" name="Action Button: Home 4">
            <a:hlinkClick r:id="rId2" action="ppaction://hlinksldjump" highlightClick="1"/>
            <a:extLst>
              <a:ext uri="{FF2B5EF4-FFF2-40B4-BE49-F238E27FC236}">
                <a16:creationId xmlns:a16="http://schemas.microsoft.com/office/drawing/2014/main" id="{D9BCD9E0-1A8B-D11F-BA19-96B5A572CDFF}"/>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2996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ction Button: Home 13">
            <a:hlinkClick r:id="rId2" action="ppaction://hlinksldjump" highlightClick="1"/>
            <a:extLst>
              <a:ext uri="{FF2B5EF4-FFF2-40B4-BE49-F238E27FC236}">
                <a16:creationId xmlns:a16="http://schemas.microsoft.com/office/drawing/2014/main" id="{3CD0D63E-C4F7-CC56-8E7A-340E2852EED3}"/>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56DC7F0D-BB27-28C1-7993-DFCB0134E5A7}"/>
              </a:ext>
            </a:extLst>
          </p:cNvPr>
          <p:cNvSpPr>
            <a:spLocks noGrp="1"/>
          </p:cNvSpPr>
          <p:nvPr>
            <p:ph type="title"/>
          </p:nvPr>
        </p:nvSpPr>
        <p:spPr>
          <a:xfrm>
            <a:off x="494371" y="211914"/>
            <a:ext cx="4703956" cy="1325563"/>
          </a:xfrm>
        </p:spPr>
        <p:txBody>
          <a:bodyPr/>
          <a:lstStyle/>
          <a:p>
            <a:r>
              <a:rPr lang="en-GB" dirty="0"/>
              <a:t>What do we use to evaluate?</a:t>
            </a:r>
          </a:p>
        </p:txBody>
      </p:sp>
      <p:graphicFrame>
        <p:nvGraphicFramePr>
          <p:cNvPr id="6" name="Content Placeholder 5">
            <a:extLst>
              <a:ext uri="{FF2B5EF4-FFF2-40B4-BE49-F238E27FC236}">
                <a16:creationId xmlns:a16="http://schemas.microsoft.com/office/drawing/2014/main" id="{9B939128-F00B-6CA6-B9D9-DCE73D2DE487}"/>
              </a:ext>
            </a:extLst>
          </p:cNvPr>
          <p:cNvGraphicFramePr>
            <a:graphicFrameLocks noGrp="1"/>
          </p:cNvGraphicFramePr>
          <p:nvPr>
            <p:ph sz="half" idx="1"/>
            <p:extLst>
              <p:ext uri="{D42A27DB-BD31-4B8C-83A1-F6EECF244321}">
                <p14:modId xmlns:p14="http://schemas.microsoft.com/office/powerpoint/2010/main" val="4259903194"/>
              </p:ext>
            </p:extLst>
          </p:nvPr>
        </p:nvGraphicFramePr>
        <p:xfrm>
          <a:off x="494371" y="2743825"/>
          <a:ext cx="5181599" cy="3901440"/>
        </p:xfrm>
        <a:graphic>
          <a:graphicData uri="http://schemas.openxmlformats.org/drawingml/2006/table">
            <a:tbl>
              <a:tblPr firstRow="1" firstCol="1" bandRow="1">
                <a:tableStyleId>{5C22544A-7EE6-4342-B048-85BDC9FD1C3A}</a:tableStyleId>
              </a:tblPr>
              <a:tblGrid>
                <a:gridCol w="238389">
                  <a:extLst>
                    <a:ext uri="{9D8B030D-6E8A-4147-A177-3AD203B41FA5}">
                      <a16:colId xmlns:a16="http://schemas.microsoft.com/office/drawing/2014/main" val="1284898528"/>
                    </a:ext>
                  </a:extLst>
                </a:gridCol>
                <a:gridCol w="979386">
                  <a:extLst>
                    <a:ext uri="{9D8B030D-6E8A-4147-A177-3AD203B41FA5}">
                      <a16:colId xmlns:a16="http://schemas.microsoft.com/office/drawing/2014/main" val="2675422518"/>
                    </a:ext>
                  </a:extLst>
                </a:gridCol>
                <a:gridCol w="3963824">
                  <a:extLst>
                    <a:ext uri="{9D8B030D-6E8A-4147-A177-3AD203B41FA5}">
                      <a16:colId xmlns:a16="http://schemas.microsoft.com/office/drawing/2014/main" val="742397855"/>
                    </a:ext>
                  </a:extLst>
                </a:gridCol>
              </a:tblGrid>
              <a:tr h="309960">
                <a:tc>
                  <a:txBody>
                    <a:bodyPr/>
                    <a:lstStyle/>
                    <a:p>
                      <a:pPr algn="ctr"/>
                      <a:r>
                        <a:rPr lang="en-GB" sz="1600">
                          <a:effectLst/>
                          <a:latin typeface="+mj-lt"/>
                        </a:rPr>
                        <a:t>W</a:t>
                      </a:r>
                      <a:endParaRPr lang="en-GB" sz="1600">
                        <a:effectLst/>
                        <a:latin typeface="+mj-lt"/>
                        <a:ea typeface="Times New Roman" panose="02020603050405020304" pitchFamily="18" charset="0"/>
                        <a:cs typeface="Times New Roman" panose="02020603050405020304" pitchFamily="18" charset="0"/>
                      </a:endParaRPr>
                    </a:p>
                  </a:txBody>
                  <a:tcPr marL="58117" marR="58117" marT="0" marB="0" anchor="ctr"/>
                </a:tc>
                <a:tc>
                  <a:txBody>
                    <a:bodyPr/>
                    <a:lstStyle/>
                    <a:p>
                      <a:r>
                        <a:rPr lang="en-GB" sz="1600" b="0" i="0">
                          <a:solidFill>
                            <a:schemeClr val="tx1"/>
                          </a:solidFill>
                          <a:effectLst/>
                          <a:latin typeface="Calibri Light" panose="020F0302020204030204" pitchFamily="34" charset="0"/>
                          <a:cs typeface="Calibri Light" panose="020F0302020204030204" pitchFamily="34" charset="0"/>
                        </a:rPr>
                        <a:t>Who</a:t>
                      </a:r>
                      <a:endParaRPr lang="en-GB" sz="1600" b="0" i="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nchor="ctr">
                    <a:solidFill>
                      <a:schemeClr val="accent1">
                        <a:lumMod val="40000"/>
                        <a:lumOff val="60000"/>
                      </a:schemeClr>
                    </a:solidFill>
                  </a:tcP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Population validity: who took part in the study? Does this accurately represent the target/general population?</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solidFill>
                      <a:schemeClr val="accent1">
                        <a:lumMod val="40000"/>
                        <a:lumOff val="60000"/>
                      </a:schemeClr>
                    </a:solidFill>
                  </a:tcPr>
                </a:tc>
                <a:extLst>
                  <a:ext uri="{0D108BD9-81ED-4DB2-BD59-A6C34878D82A}">
                    <a16:rowId xmlns:a16="http://schemas.microsoft.com/office/drawing/2014/main" val="1719702162"/>
                  </a:ext>
                </a:extLst>
              </a:tr>
              <a:tr h="464939">
                <a:tc>
                  <a:txBody>
                    <a:bodyPr/>
                    <a:lstStyle/>
                    <a:p>
                      <a:pPr algn="ctr"/>
                      <a:r>
                        <a:rPr lang="en-GB" sz="1600">
                          <a:effectLst/>
                          <a:latin typeface="+mj-lt"/>
                        </a:rPr>
                        <a:t>W</a:t>
                      </a:r>
                      <a:endParaRPr lang="en-GB" sz="1600">
                        <a:effectLst/>
                        <a:latin typeface="+mj-lt"/>
                        <a:ea typeface="Times New Roman" panose="02020603050405020304" pitchFamily="18" charset="0"/>
                        <a:cs typeface="Times New Roman" panose="02020603050405020304" pitchFamily="18" charset="0"/>
                      </a:endParaRPr>
                    </a:p>
                  </a:txBody>
                  <a:tcPr marL="58117" marR="58117" marT="0" marB="0" anchor="ct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When</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nchor="ctr">
                    <a:solidFill>
                      <a:schemeClr val="accent1">
                        <a:lumMod val="40000"/>
                        <a:lumOff val="60000"/>
                      </a:schemeClr>
                    </a:solidFill>
                  </a:tcPr>
                </a:tc>
                <a:tc>
                  <a:txBody>
                    <a:bodyPr/>
                    <a:lstStyle/>
                    <a:p>
                      <a:r>
                        <a:rPr lang="en-GB" sz="1600" b="0" i="0">
                          <a:solidFill>
                            <a:schemeClr val="tx1"/>
                          </a:solidFill>
                          <a:effectLst/>
                          <a:latin typeface="Calibri Light" panose="020F0302020204030204" pitchFamily="34" charset="0"/>
                          <a:cs typeface="Calibri Light" panose="020F0302020204030204" pitchFamily="34" charset="0"/>
                        </a:rPr>
                        <a:t>Temporal validity: could the results generated/conclusions drawn have been influenced by the time period in which the study took place? </a:t>
                      </a:r>
                      <a:endParaRPr lang="en-GB" sz="1600" b="0" i="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solidFill>
                      <a:schemeClr val="accent1">
                        <a:lumMod val="40000"/>
                        <a:lumOff val="60000"/>
                      </a:schemeClr>
                    </a:solidFill>
                  </a:tcPr>
                </a:tc>
                <a:extLst>
                  <a:ext uri="{0D108BD9-81ED-4DB2-BD59-A6C34878D82A}">
                    <a16:rowId xmlns:a16="http://schemas.microsoft.com/office/drawing/2014/main" val="652660980"/>
                  </a:ext>
                </a:extLst>
              </a:tr>
              <a:tr h="309960">
                <a:tc>
                  <a:txBody>
                    <a:bodyPr/>
                    <a:lstStyle/>
                    <a:p>
                      <a:pPr algn="ctr"/>
                      <a:r>
                        <a:rPr lang="en-GB" sz="1600">
                          <a:effectLst/>
                          <a:latin typeface="+mj-lt"/>
                        </a:rPr>
                        <a:t>W</a:t>
                      </a:r>
                      <a:endParaRPr lang="en-GB" sz="1600">
                        <a:effectLst/>
                        <a:latin typeface="+mj-lt"/>
                        <a:ea typeface="Times New Roman" panose="02020603050405020304" pitchFamily="18" charset="0"/>
                        <a:cs typeface="Times New Roman" panose="02020603050405020304" pitchFamily="18" charset="0"/>
                      </a:endParaRPr>
                    </a:p>
                  </a:txBody>
                  <a:tcPr marL="58117" marR="58117" marT="0" marB="0" anchor="ctr"/>
                </a:tc>
                <a:tc>
                  <a:txBody>
                    <a:bodyPr/>
                    <a:lstStyle/>
                    <a:p>
                      <a:r>
                        <a:rPr lang="en-GB" sz="1600" b="0" i="0">
                          <a:solidFill>
                            <a:schemeClr val="tx1"/>
                          </a:solidFill>
                          <a:effectLst/>
                          <a:latin typeface="Calibri Light" panose="020F0302020204030204" pitchFamily="34" charset="0"/>
                          <a:cs typeface="Calibri Light" panose="020F0302020204030204" pitchFamily="34" charset="0"/>
                        </a:rPr>
                        <a:t>Where</a:t>
                      </a:r>
                      <a:endParaRPr lang="en-GB" sz="1600" b="0" i="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nchor="ctr">
                    <a:solidFill>
                      <a:schemeClr val="accent1">
                        <a:lumMod val="40000"/>
                        <a:lumOff val="60000"/>
                      </a:schemeClr>
                    </a:solidFill>
                  </a:tcPr>
                </a:tc>
                <a:tc>
                  <a:txBody>
                    <a:bodyPr/>
                    <a:lstStyle/>
                    <a:p>
                      <a:r>
                        <a:rPr lang="en-GB" sz="1600" b="0" i="0">
                          <a:solidFill>
                            <a:schemeClr val="tx1"/>
                          </a:solidFill>
                          <a:effectLst/>
                          <a:latin typeface="Calibri Light" panose="020F0302020204030204" pitchFamily="34" charset="0"/>
                          <a:cs typeface="Calibri Light" panose="020F0302020204030204" pitchFamily="34" charset="0"/>
                        </a:rPr>
                        <a:t>Ecological validity: did the study take place in a highly controlled or natural environment?</a:t>
                      </a:r>
                      <a:endParaRPr lang="en-GB" sz="1600" b="0" i="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solidFill>
                      <a:schemeClr val="accent1">
                        <a:lumMod val="40000"/>
                        <a:lumOff val="60000"/>
                      </a:schemeClr>
                    </a:solidFill>
                  </a:tcPr>
                </a:tc>
                <a:extLst>
                  <a:ext uri="{0D108BD9-81ED-4DB2-BD59-A6C34878D82A}">
                    <a16:rowId xmlns:a16="http://schemas.microsoft.com/office/drawing/2014/main" val="3954272367"/>
                  </a:ext>
                </a:extLst>
              </a:tr>
              <a:tr h="929879">
                <a:tc>
                  <a:txBody>
                    <a:bodyPr/>
                    <a:lstStyle/>
                    <a:p>
                      <a:pPr algn="ctr"/>
                      <a:r>
                        <a:rPr lang="en-GB" sz="1600">
                          <a:effectLst/>
                          <a:latin typeface="+mj-lt"/>
                        </a:rPr>
                        <a:t>H</a:t>
                      </a:r>
                      <a:endParaRPr lang="en-GB" sz="1600">
                        <a:effectLst/>
                        <a:latin typeface="+mj-lt"/>
                        <a:ea typeface="Times New Roman" panose="02020603050405020304" pitchFamily="18" charset="0"/>
                        <a:cs typeface="Times New Roman" panose="02020603050405020304" pitchFamily="18" charset="0"/>
                      </a:endParaRPr>
                    </a:p>
                  </a:txBody>
                  <a:tcPr marL="58117" marR="58117" marT="0" marB="0" anchor="ct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How</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nchor="ctr">
                    <a:solidFill>
                      <a:schemeClr val="accent1">
                        <a:lumMod val="40000"/>
                        <a:lumOff val="60000"/>
                      </a:schemeClr>
                    </a:solidFill>
                  </a:tcP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Mundane realism: did the task reflect what would be required in the real world?</a:t>
                      </a:r>
                    </a:p>
                    <a:p>
                      <a:r>
                        <a:rPr lang="en-GB" sz="1600" b="0" i="0" dirty="0">
                          <a:solidFill>
                            <a:schemeClr val="tx1"/>
                          </a:solidFill>
                          <a:effectLst/>
                          <a:latin typeface="Calibri Light" panose="020F0302020204030204" pitchFamily="34" charset="0"/>
                          <a:cs typeface="Calibri Light" panose="020F0302020204030204" pitchFamily="34" charset="0"/>
                        </a:rPr>
                        <a:t>Reliability: were extraneous variables/demand characteristics controlled for?</a:t>
                      </a:r>
                    </a:p>
                    <a:p>
                      <a:r>
                        <a:rPr lang="en-GB" sz="1600" b="0" i="0" dirty="0">
                          <a:solidFill>
                            <a:schemeClr val="tx1"/>
                          </a:solidFill>
                          <a:effectLst/>
                          <a:latin typeface="Calibri Light" panose="020F0302020204030204" pitchFamily="34" charset="0"/>
                          <a:cs typeface="Calibri Light" panose="020F0302020204030204" pitchFamily="34" charset="0"/>
                        </a:rPr>
                        <a:t>Ethics: where any ethical issues a problem in this study? Could the findings/conclusions be deemed socially sensitive in any sense?</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solidFill>
                      <a:schemeClr val="accent1">
                        <a:lumMod val="40000"/>
                        <a:lumOff val="60000"/>
                      </a:schemeClr>
                    </a:solidFill>
                  </a:tcPr>
                </a:tc>
                <a:extLst>
                  <a:ext uri="{0D108BD9-81ED-4DB2-BD59-A6C34878D82A}">
                    <a16:rowId xmlns:a16="http://schemas.microsoft.com/office/drawing/2014/main" val="91812166"/>
                  </a:ext>
                </a:extLst>
              </a:tr>
            </a:tbl>
          </a:graphicData>
        </a:graphic>
      </p:graphicFrame>
      <p:graphicFrame>
        <p:nvGraphicFramePr>
          <p:cNvPr id="7" name="Content Placeholder 6">
            <a:extLst>
              <a:ext uri="{FF2B5EF4-FFF2-40B4-BE49-F238E27FC236}">
                <a16:creationId xmlns:a16="http://schemas.microsoft.com/office/drawing/2014/main" id="{140224B2-0029-6912-3186-7D0544B18FBC}"/>
              </a:ext>
            </a:extLst>
          </p:cNvPr>
          <p:cNvGraphicFramePr>
            <a:graphicFrameLocks noGrp="1"/>
          </p:cNvGraphicFramePr>
          <p:nvPr>
            <p:ph sz="half" idx="2"/>
            <p:extLst>
              <p:ext uri="{D42A27DB-BD31-4B8C-83A1-F6EECF244321}">
                <p14:modId xmlns:p14="http://schemas.microsoft.com/office/powerpoint/2010/main" val="988685590"/>
              </p:ext>
            </p:extLst>
          </p:nvPr>
        </p:nvGraphicFramePr>
        <p:xfrm>
          <a:off x="6066264" y="177453"/>
          <a:ext cx="5791200" cy="2479977"/>
        </p:xfrm>
        <a:graphic>
          <a:graphicData uri="http://schemas.openxmlformats.org/drawingml/2006/table">
            <a:tbl>
              <a:tblPr firstRow="1" firstCol="1" bandRow="1">
                <a:tableStyleId>{5C22544A-7EE6-4342-B048-85BDC9FD1C3A}</a:tableStyleId>
              </a:tblPr>
              <a:tblGrid>
                <a:gridCol w="215987">
                  <a:extLst>
                    <a:ext uri="{9D8B030D-6E8A-4147-A177-3AD203B41FA5}">
                      <a16:colId xmlns:a16="http://schemas.microsoft.com/office/drawing/2014/main" val="3692331497"/>
                    </a:ext>
                  </a:extLst>
                </a:gridCol>
                <a:gridCol w="1189625">
                  <a:extLst>
                    <a:ext uri="{9D8B030D-6E8A-4147-A177-3AD203B41FA5}">
                      <a16:colId xmlns:a16="http://schemas.microsoft.com/office/drawing/2014/main" val="955690546"/>
                    </a:ext>
                  </a:extLst>
                </a:gridCol>
                <a:gridCol w="4385588">
                  <a:extLst>
                    <a:ext uri="{9D8B030D-6E8A-4147-A177-3AD203B41FA5}">
                      <a16:colId xmlns:a16="http://schemas.microsoft.com/office/drawing/2014/main" val="3089022923"/>
                    </a:ext>
                  </a:extLst>
                </a:gridCol>
              </a:tblGrid>
              <a:tr h="285417">
                <a:tc>
                  <a:txBody>
                    <a:bodyPr/>
                    <a:lstStyle/>
                    <a:p>
                      <a:pPr algn="ctr"/>
                      <a:r>
                        <a:rPr lang="en-GB" sz="1600">
                          <a:effectLst/>
                          <a:latin typeface="+mj-lt"/>
                        </a:rPr>
                        <a:t>R</a:t>
                      </a:r>
                      <a:endParaRPr lang="en-GB" sz="1600">
                        <a:effectLst/>
                        <a:latin typeface="+mj-lt"/>
                        <a:ea typeface="Times New Roman" panose="02020603050405020304" pitchFamily="18" charset="0"/>
                        <a:cs typeface="Times New Roman" panose="02020603050405020304" pitchFamily="18" charset="0"/>
                      </a:endParaRPr>
                    </a:p>
                  </a:txBody>
                  <a:tcPr marL="53516" marR="53516" marT="0" marB="0" anchor="ct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Research</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516" marR="53516" marT="0" marB="0" anchor="ctr">
                    <a:solidFill>
                      <a:schemeClr val="accent1">
                        <a:lumMod val="40000"/>
                        <a:lumOff val="60000"/>
                      </a:schemeClr>
                    </a:solidFill>
                  </a:tcP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Evidence to support or refute the theory / findings</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516" marR="53516" marT="0" marB="0" anchor="ctr">
                    <a:solidFill>
                      <a:schemeClr val="accent1">
                        <a:lumMod val="40000"/>
                        <a:lumOff val="60000"/>
                      </a:schemeClr>
                    </a:solidFill>
                  </a:tcPr>
                </a:tc>
                <a:extLst>
                  <a:ext uri="{0D108BD9-81ED-4DB2-BD59-A6C34878D82A}">
                    <a16:rowId xmlns:a16="http://schemas.microsoft.com/office/drawing/2014/main" val="2775423669"/>
                  </a:ext>
                </a:extLst>
              </a:tr>
              <a:tr h="285417">
                <a:tc>
                  <a:txBody>
                    <a:bodyPr/>
                    <a:lstStyle/>
                    <a:p>
                      <a:pPr algn="ctr"/>
                      <a:r>
                        <a:rPr lang="en-GB" sz="1600" dirty="0">
                          <a:effectLst/>
                          <a:latin typeface="+mj-lt"/>
                        </a:rPr>
                        <a:t>A</a:t>
                      </a:r>
                      <a:endParaRPr lang="en-GB" sz="1600" dirty="0">
                        <a:effectLst/>
                        <a:latin typeface="+mj-lt"/>
                        <a:ea typeface="Times New Roman" panose="02020603050405020304" pitchFamily="18" charset="0"/>
                        <a:cs typeface="Times New Roman" panose="02020603050405020304" pitchFamily="18" charset="0"/>
                      </a:endParaRPr>
                    </a:p>
                  </a:txBody>
                  <a:tcPr marL="53516" marR="53516" marT="0" marB="0" anchor="ctr"/>
                </a:tc>
                <a:tc>
                  <a:txBody>
                    <a:bodyPr/>
                    <a:lstStyle/>
                    <a:p>
                      <a:r>
                        <a:rPr lang="en-GB" sz="1600">
                          <a:effectLst/>
                          <a:latin typeface="+mj-lt"/>
                        </a:rPr>
                        <a:t>Alternative or Application</a:t>
                      </a:r>
                      <a:endParaRPr lang="en-GB" sz="160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tc>
                  <a:txBody>
                    <a:bodyPr/>
                    <a:lstStyle/>
                    <a:p>
                      <a:r>
                        <a:rPr lang="en-GB" sz="1600" dirty="0">
                          <a:effectLst/>
                          <a:latin typeface="+mj-lt"/>
                        </a:rPr>
                        <a:t>Is a different approach or theory more effective? Are there any useful real world applications?</a:t>
                      </a:r>
                      <a:endParaRPr lang="en-GB" sz="1600" dirty="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extLst>
                  <a:ext uri="{0D108BD9-81ED-4DB2-BD59-A6C34878D82A}">
                    <a16:rowId xmlns:a16="http://schemas.microsoft.com/office/drawing/2014/main" val="867787181"/>
                  </a:ext>
                </a:extLst>
              </a:tr>
              <a:tr h="273524">
                <a:tc>
                  <a:txBody>
                    <a:bodyPr/>
                    <a:lstStyle/>
                    <a:p>
                      <a:pPr algn="ctr"/>
                      <a:r>
                        <a:rPr lang="en-GB" sz="1600">
                          <a:effectLst/>
                          <a:latin typeface="+mj-lt"/>
                        </a:rPr>
                        <a:t>I</a:t>
                      </a:r>
                      <a:endParaRPr lang="en-GB" sz="1600">
                        <a:effectLst/>
                        <a:latin typeface="+mj-lt"/>
                        <a:ea typeface="Times New Roman" panose="02020603050405020304" pitchFamily="18" charset="0"/>
                        <a:cs typeface="Times New Roman" panose="02020603050405020304" pitchFamily="18" charset="0"/>
                      </a:endParaRPr>
                    </a:p>
                  </a:txBody>
                  <a:tcPr marL="53516" marR="53516" marT="0" marB="0" anchor="ctr"/>
                </a:tc>
                <a:tc>
                  <a:txBody>
                    <a:bodyPr/>
                    <a:lstStyle/>
                    <a:p>
                      <a:r>
                        <a:rPr lang="en-GB" sz="1600" dirty="0">
                          <a:effectLst/>
                          <a:latin typeface="+mj-lt"/>
                        </a:rPr>
                        <a:t>Issues</a:t>
                      </a:r>
                      <a:endParaRPr lang="en-GB" sz="1600" dirty="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tc>
                  <a:txBody>
                    <a:bodyPr/>
                    <a:lstStyle/>
                    <a:p>
                      <a:r>
                        <a:rPr lang="en-GB" sz="1600" dirty="0">
                          <a:effectLst/>
                          <a:latin typeface="+mj-lt"/>
                        </a:rPr>
                        <a:t>Are any of these issues raised in the explanation? Gender bias, culture bias, social sensitivity</a:t>
                      </a:r>
                      <a:endParaRPr lang="en-GB" sz="1600" dirty="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extLst>
                  <a:ext uri="{0D108BD9-81ED-4DB2-BD59-A6C34878D82A}">
                    <a16:rowId xmlns:a16="http://schemas.microsoft.com/office/drawing/2014/main" val="490773566"/>
                  </a:ext>
                </a:extLst>
              </a:tr>
              <a:tr h="285417">
                <a:tc>
                  <a:txBody>
                    <a:bodyPr/>
                    <a:lstStyle/>
                    <a:p>
                      <a:pPr algn="ctr"/>
                      <a:r>
                        <a:rPr lang="en-GB" sz="1600">
                          <a:effectLst/>
                          <a:latin typeface="+mj-lt"/>
                        </a:rPr>
                        <a:t>D</a:t>
                      </a:r>
                      <a:endParaRPr lang="en-GB" sz="1600">
                        <a:effectLst/>
                        <a:latin typeface="+mj-lt"/>
                        <a:ea typeface="Times New Roman" panose="02020603050405020304" pitchFamily="18" charset="0"/>
                        <a:cs typeface="Times New Roman" panose="02020603050405020304" pitchFamily="18" charset="0"/>
                      </a:endParaRPr>
                    </a:p>
                  </a:txBody>
                  <a:tcPr marL="53516" marR="53516" marT="0" marB="0" anchor="ctr"/>
                </a:tc>
                <a:tc>
                  <a:txBody>
                    <a:bodyPr/>
                    <a:lstStyle/>
                    <a:p>
                      <a:r>
                        <a:rPr lang="en-GB" sz="1600">
                          <a:effectLst/>
                          <a:latin typeface="+mj-lt"/>
                        </a:rPr>
                        <a:t>Debates</a:t>
                      </a:r>
                      <a:endParaRPr lang="en-GB" sz="160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tc>
                  <a:txBody>
                    <a:bodyPr/>
                    <a:lstStyle/>
                    <a:p>
                      <a:r>
                        <a:rPr lang="en-GB" sz="1600" dirty="0">
                          <a:effectLst/>
                          <a:latin typeface="+mj-lt"/>
                        </a:rPr>
                        <a:t>Does the theory fall to one side of the debates and is this appropriate? Reductionism-holism, determinism v free will, ideographic v nomothetic, nature v nurture</a:t>
                      </a:r>
                      <a:endParaRPr lang="en-GB" sz="1600" dirty="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extLst>
                  <a:ext uri="{0D108BD9-81ED-4DB2-BD59-A6C34878D82A}">
                    <a16:rowId xmlns:a16="http://schemas.microsoft.com/office/drawing/2014/main" val="4097633089"/>
                  </a:ext>
                </a:extLst>
              </a:tr>
            </a:tbl>
          </a:graphicData>
        </a:graphic>
      </p:graphicFrame>
      <p:sp>
        <p:nvSpPr>
          <p:cNvPr id="9" name="TextBox 8">
            <a:extLst>
              <a:ext uri="{FF2B5EF4-FFF2-40B4-BE49-F238E27FC236}">
                <a16:creationId xmlns:a16="http://schemas.microsoft.com/office/drawing/2014/main" id="{C554DE5C-EB3A-9C63-6B19-1DE4CE5C2CFE}"/>
              </a:ext>
            </a:extLst>
          </p:cNvPr>
          <p:cNvSpPr txBox="1"/>
          <p:nvPr/>
        </p:nvSpPr>
        <p:spPr>
          <a:xfrm>
            <a:off x="5885985" y="2743825"/>
            <a:ext cx="6161048" cy="1815882"/>
          </a:xfrm>
          <a:prstGeom prst="rect">
            <a:avLst/>
          </a:prstGeom>
          <a:noFill/>
        </p:spPr>
        <p:txBody>
          <a:bodyPr wrap="square">
            <a:spAutoFit/>
          </a:bodyPr>
          <a:lstStyle/>
          <a:p>
            <a:r>
              <a:rPr lang="en-GB" sz="1400" i="1" dirty="0">
                <a:solidFill>
                  <a:schemeClr val="accent2">
                    <a:lumMod val="50000"/>
                  </a:schemeClr>
                </a:solidFill>
                <a:effectLst/>
                <a:latin typeface="+mj-lt"/>
                <a:ea typeface="Times New Roman" panose="02020603050405020304" pitchFamily="18" charset="0"/>
              </a:rPr>
              <a:t>Also when using Methodology…</a:t>
            </a:r>
            <a:endParaRPr lang="en-GB" sz="1400" dirty="0">
              <a:solidFill>
                <a:schemeClr val="accent2">
                  <a:lumMod val="50000"/>
                </a:schemeClr>
              </a:solidFill>
              <a:effectLst/>
              <a:latin typeface="+mj-lt"/>
              <a:ea typeface="Times New Roman" panose="02020603050405020304" pitchFamily="18" charset="0"/>
            </a:endParaRPr>
          </a:p>
          <a:p>
            <a:pPr marL="342900" lvl="0" indent="-342900">
              <a:buFont typeface="Symbol" pitchFamily="2" charset="2"/>
              <a:buChar char=""/>
            </a:pPr>
            <a:r>
              <a:rPr lang="en-GB" sz="1400" dirty="0">
                <a:solidFill>
                  <a:schemeClr val="accent2">
                    <a:lumMod val="50000"/>
                  </a:schemeClr>
                </a:solidFill>
                <a:effectLst/>
                <a:latin typeface="+mj-lt"/>
                <a:ea typeface="Times New Roman" panose="02020603050405020304" pitchFamily="18" charset="0"/>
              </a:rPr>
              <a:t>Methodological description (e.g. aims/procedure etc. is only creditworthy in questions concerning research not those concerning explanations)</a:t>
            </a:r>
          </a:p>
          <a:p>
            <a:pPr marL="342900" lvl="0" indent="-342900">
              <a:buFont typeface="Symbol" pitchFamily="2" charset="2"/>
              <a:buChar char=""/>
            </a:pPr>
            <a:r>
              <a:rPr lang="en-GB" sz="1400" dirty="0">
                <a:solidFill>
                  <a:schemeClr val="accent2">
                    <a:lumMod val="50000"/>
                  </a:schemeClr>
                </a:solidFill>
                <a:effectLst/>
                <a:latin typeface="+mj-lt"/>
                <a:ea typeface="Times New Roman" panose="02020603050405020304" pitchFamily="18" charset="0"/>
              </a:rPr>
              <a:t>Only use methodological points where they are relevant </a:t>
            </a:r>
          </a:p>
          <a:p>
            <a:pPr marL="342900" lvl="0" indent="-342900">
              <a:buFont typeface="Symbol" pitchFamily="2" charset="2"/>
              <a:buChar char=""/>
            </a:pPr>
            <a:r>
              <a:rPr lang="en-GB" sz="1400" dirty="0">
                <a:solidFill>
                  <a:schemeClr val="accent2">
                    <a:lumMod val="50000"/>
                  </a:schemeClr>
                </a:solidFill>
                <a:effectLst/>
                <a:latin typeface="+mj-lt"/>
                <a:ea typeface="Times New Roman" panose="02020603050405020304" pitchFamily="18" charset="0"/>
              </a:rPr>
              <a:t>To be relevant and effective methodological material should be shaped, (especially in questions regarding evaluation) elaborated and focused back on the point under discussion i.e. The validity of a theory</a:t>
            </a:r>
          </a:p>
          <a:p>
            <a:r>
              <a:rPr lang="en-GB" sz="1400" dirty="0">
                <a:solidFill>
                  <a:schemeClr val="accent2">
                    <a:lumMod val="50000"/>
                  </a:schemeClr>
                </a:solidFill>
                <a:effectLst/>
                <a:latin typeface="+mj-lt"/>
                <a:ea typeface="Times New Roman" panose="02020603050405020304" pitchFamily="18" charset="0"/>
              </a:rPr>
              <a:t> </a:t>
            </a:r>
          </a:p>
        </p:txBody>
      </p:sp>
      <p:sp>
        <p:nvSpPr>
          <p:cNvPr id="11" name="TextBox 10">
            <a:extLst>
              <a:ext uri="{FF2B5EF4-FFF2-40B4-BE49-F238E27FC236}">
                <a16:creationId xmlns:a16="http://schemas.microsoft.com/office/drawing/2014/main" id="{73BB9AD7-2BE4-9091-E0CE-5D28352755A7}"/>
              </a:ext>
            </a:extLst>
          </p:cNvPr>
          <p:cNvSpPr txBox="1"/>
          <p:nvPr/>
        </p:nvSpPr>
        <p:spPr>
          <a:xfrm>
            <a:off x="5885985" y="4336941"/>
            <a:ext cx="616104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200" i="1" dirty="0">
                <a:effectLst/>
                <a:latin typeface="Arial" panose="020B0604020202020204" pitchFamily="34" charset="0"/>
                <a:ea typeface="Times New Roman" panose="02020603050405020304" pitchFamily="18" charset="0"/>
              </a:rPr>
              <a:t>For Example:</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Ink Free" panose="03080402000500000000" pitchFamily="66" charset="0"/>
                <a:ea typeface="Times New Roman" panose="02020603050405020304" pitchFamily="18" charset="0"/>
                <a:cs typeface="Arial" panose="020B0604020202020204" pitchFamily="34" charset="0"/>
              </a:rPr>
              <a:t>Asch’s study only used males and so the results cannot be generalized to females. Other research, such as </a:t>
            </a:r>
            <a:r>
              <a:rPr lang="en-GB" sz="1200" dirty="0" err="1">
                <a:effectLst/>
                <a:latin typeface="Ink Free" panose="03080402000500000000" pitchFamily="66" charset="0"/>
                <a:ea typeface="Times New Roman" panose="02020603050405020304" pitchFamily="18" charset="0"/>
                <a:cs typeface="Arial" panose="020B0604020202020204" pitchFamily="34" charset="0"/>
              </a:rPr>
              <a:t>Eagly</a:t>
            </a:r>
            <a:r>
              <a:rPr lang="en-GB" sz="1200" dirty="0">
                <a:effectLst/>
                <a:latin typeface="Ink Free" panose="03080402000500000000" pitchFamily="66" charset="0"/>
                <a:ea typeface="Times New Roman" panose="02020603050405020304" pitchFamily="18" charset="0"/>
                <a:cs typeface="Arial" panose="020B0604020202020204" pitchFamily="34" charset="0"/>
              </a:rPr>
              <a:t> &amp; Carli (1981) and </a:t>
            </a:r>
            <a:r>
              <a:rPr lang="en-GB" sz="1200" dirty="0" err="1">
                <a:effectLst/>
                <a:latin typeface="Ink Free" panose="03080402000500000000" pitchFamily="66" charset="0"/>
                <a:ea typeface="Times New Roman" panose="02020603050405020304" pitchFamily="18" charset="0"/>
                <a:cs typeface="Arial" panose="020B0604020202020204" pitchFamily="34" charset="0"/>
              </a:rPr>
              <a:t>Jenness</a:t>
            </a:r>
            <a:r>
              <a:rPr lang="en-GB" sz="1200" dirty="0">
                <a:effectLst/>
                <a:latin typeface="Ink Free" panose="03080402000500000000" pitchFamily="66" charset="0"/>
                <a:ea typeface="Times New Roman" panose="02020603050405020304" pitchFamily="18" charset="0"/>
                <a:cs typeface="Arial" panose="020B0604020202020204" pitchFamily="34" charset="0"/>
              </a:rPr>
              <a:t> (1932) found that females conform more readily, possibly as females are more co-operative and thus have more of a need to agree. Alternatively, it may be that research tasks were more male orientated and thus females conformed more due to informational social influence</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Ink Free" panose="03080402000500000000" pitchFamily="66" charset="0"/>
                <a:ea typeface="Times New Roman" panose="02020603050405020304" pitchFamily="18" charset="0"/>
                <a:cs typeface="Arial" panose="020B0604020202020204" pitchFamily="34" charset="0"/>
              </a:rPr>
              <a:t> </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Ink Free" panose="03080402000500000000" pitchFamily="66" charset="0"/>
                <a:ea typeface="Times New Roman" panose="02020603050405020304" pitchFamily="18" charset="0"/>
                <a:cs typeface="Arial" panose="020B0604020202020204" pitchFamily="34" charset="0"/>
              </a:rPr>
              <a:t>‘The strange situation is laboratory based and thus lacks ecological validity, being far removed from everyday experience. </a:t>
            </a:r>
            <a:r>
              <a:rPr lang="en-GB" sz="1200" dirty="0" err="1">
                <a:effectLst/>
                <a:latin typeface="Ink Free" panose="03080402000500000000" pitchFamily="66" charset="0"/>
                <a:ea typeface="Times New Roman" panose="02020603050405020304" pitchFamily="18" charset="0"/>
                <a:cs typeface="Arial" panose="020B0604020202020204" pitchFamily="34" charset="0"/>
              </a:rPr>
              <a:t>Brofenbrenner</a:t>
            </a:r>
            <a:r>
              <a:rPr lang="en-GB" sz="1200" dirty="0">
                <a:effectLst/>
                <a:latin typeface="Ink Free" panose="03080402000500000000" pitchFamily="66" charset="0"/>
                <a:ea typeface="Times New Roman" panose="02020603050405020304" pitchFamily="18" charset="0"/>
                <a:cs typeface="Arial" panose="020B0604020202020204" pitchFamily="34" charset="0"/>
              </a:rPr>
              <a:t> (1979) found attachment behaviour is stronger in a laboratory than at home, due to the anxiety the novelty of the laboratory situation brings. This lowers the validity of the strange situation in explaining attachment behaviour’</a:t>
            </a:r>
            <a:endParaRPr lang="en-GB" sz="1200" dirty="0">
              <a:effectLst/>
              <a:latin typeface="Times New Roman" panose="02020603050405020304" pitchFamily="18" charset="0"/>
              <a:ea typeface="Times New Roman" panose="02020603050405020304" pitchFamily="18" charset="0"/>
            </a:endParaRPr>
          </a:p>
        </p:txBody>
      </p:sp>
      <p:sp>
        <p:nvSpPr>
          <p:cNvPr id="12" name="Down Arrow 11">
            <a:extLst>
              <a:ext uri="{FF2B5EF4-FFF2-40B4-BE49-F238E27FC236}">
                <a16:creationId xmlns:a16="http://schemas.microsoft.com/office/drawing/2014/main" id="{040261BE-C724-51D9-C120-9A78966A1F70}"/>
              </a:ext>
            </a:extLst>
          </p:cNvPr>
          <p:cNvSpPr/>
          <p:nvPr/>
        </p:nvSpPr>
        <p:spPr>
          <a:xfrm>
            <a:off x="334536" y="1708693"/>
            <a:ext cx="2040673" cy="94873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Theories</a:t>
            </a:r>
          </a:p>
        </p:txBody>
      </p:sp>
      <p:sp>
        <p:nvSpPr>
          <p:cNvPr id="13" name="Right Arrow 12">
            <a:extLst>
              <a:ext uri="{FF2B5EF4-FFF2-40B4-BE49-F238E27FC236}">
                <a16:creationId xmlns:a16="http://schemas.microsoft.com/office/drawing/2014/main" id="{8BCF7E0A-8D84-C18E-76B0-A0E8927B553A}"/>
              </a:ext>
            </a:extLst>
          </p:cNvPr>
          <p:cNvSpPr/>
          <p:nvPr/>
        </p:nvSpPr>
        <p:spPr>
          <a:xfrm>
            <a:off x="3992135" y="1102844"/>
            <a:ext cx="1958898" cy="143850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Studies</a:t>
            </a:r>
          </a:p>
        </p:txBody>
      </p:sp>
    </p:spTree>
    <p:extLst>
      <p:ext uri="{BB962C8B-B14F-4D97-AF65-F5344CB8AC3E}">
        <p14:creationId xmlns:p14="http://schemas.microsoft.com/office/powerpoint/2010/main" val="1559249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C48F-9D44-260B-4B87-430F0BE83977}"/>
              </a:ext>
            </a:extLst>
          </p:cNvPr>
          <p:cNvSpPr>
            <a:spLocks noGrp="1"/>
          </p:cNvSpPr>
          <p:nvPr>
            <p:ph type="title"/>
          </p:nvPr>
        </p:nvSpPr>
        <p:spPr/>
        <p:txBody>
          <a:bodyPr/>
          <a:lstStyle/>
          <a:p>
            <a:r>
              <a:rPr lang="en-GB" dirty="0"/>
              <a:t>How to evaluate …</a:t>
            </a:r>
          </a:p>
        </p:txBody>
      </p:sp>
      <p:sp>
        <p:nvSpPr>
          <p:cNvPr id="3" name="Content Placeholder 2">
            <a:extLst>
              <a:ext uri="{FF2B5EF4-FFF2-40B4-BE49-F238E27FC236}">
                <a16:creationId xmlns:a16="http://schemas.microsoft.com/office/drawing/2014/main" id="{108BF2C7-4D01-8D0E-AEF9-8E422142CEAB}"/>
              </a:ext>
            </a:extLst>
          </p:cNvPr>
          <p:cNvSpPr>
            <a:spLocks noGrp="1"/>
          </p:cNvSpPr>
          <p:nvPr>
            <p:ph sz="half" idx="1"/>
          </p:nvPr>
        </p:nvSpPr>
        <p:spPr>
          <a:xfrm>
            <a:off x="838200" y="1572322"/>
            <a:ext cx="5181600" cy="4920553"/>
          </a:xfrm>
        </p:spPr>
        <p:txBody>
          <a:bodyPr>
            <a:normAutofit fontScale="55000" lnSpcReduction="20000"/>
          </a:bodyPr>
          <a:lstStyle/>
          <a:p>
            <a:pPr marL="0" indent="0">
              <a:buNone/>
            </a:pPr>
            <a:r>
              <a:rPr lang="en-GB" dirty="0"/>
              <a:t>The basic ‘PEEL’ is fine for </a:t>
            </a:r>
            <a:r>
              <a:rPr lang="en-GB" b="1" dirty="0"/>
              <a:t>band 2</a:t>
            </a:r>
            <a:r>
              <a:rPr lang="en-GB" dirty="0"/>
              <a:t> evaluation/discussion:</a:t>
            </a:r>
          </a:p>
          <a:p>
            <a:r>
              <a:rPr lang="en-US" dirty="0"/>
              <a:t>One strength of the biological approach is its application to the treatment of psychological disorders, like depression and OCD. Drugs which increase the level of serotonin, including SSRIs, are now widely used for the treatment of depression and OCD. This matters because drugs have led to the successful treatment for many patients with depression/OCD, highlighting the positive application of the biological approach to treating clinical disorders.</a:t>
            </a:r>
            <a:endParaRPr lang="en-GB" dirty="0"/>
          </a:p>
          <a:p>
            <a:pPr marL="0" indent="0">
              <a:buNone/>
            </a:pPr>
            <a:r>
              <a:rPr lang="en-GB" dirty="0"/>
              <a:t>But to reach the </a:t>
            </a:r>
            <a:r>
              <a:rPr lang="en-GB" b="1" dirty="0"/>
              <a:t>top of band 3 and 4</a:t>
            </a:r>
            <a:r>
              <a:rPr lang="en-GB" dirty="0"/>
              <a:t> you will need a little extra. This is a good way of achieving top band, whilst using less paragraphs. Essentially you’re connecting 2 points into one paragraph:</a:t>
            </a:r>
          </a:p>
          <a:p>
            <a:r>
              <a:rPr lang="en-US" dirty="0"/>
              <a:t>One strength of the biological approach is its application to the treatment of psychological disorders, like depression and OCD. Drugs which increase the level of serotonin, including SSRIs, are now widely used for the treatment of depression and OCD. However, drug treatments often have negative side effects, including insomnia, diarrhea, nervousness </a:t>
            </a:r>
            <a:r>
              <a:rPr lang="en-US" dirty="0" err="1"/>
              <a:t>etc</a:t>
            </a:r>
            <a:r>
              <a:rPr lang="en-US" dirty="0"/>
              <a:t>, which may stop people taking their medication. This matters because although drug treatments have led to the successful treatment of depression/OCD, they are not suitable for everyone and many patients who experience side-effects may relapse, meaning that another type of therapy maybe more suitable for these patients (e.g. CBT).</a:t>
            </a:r>
            <a:endParaRPr lang="en-GB" dirty="0"/>
          </a:p>
          <a:p>
            <a:endParaRPr lang="en-GB" dirty="0"/>
          </a:p>
        </p:txBody>
      </p:sp>
      <p:sp>
        <p:nvSpPr>
          <p:cNvPr id="4" name="Content Placeholder 3">
            <a:extLst>
              <a:ext uri="{FF2B5EF4-FFF2-40B4-BE49-F238E27FC236}">
                <a16:creationId xmlns:a16="http://schemas.microsoft.com/office/drawing/2014/main" id="{57B9D672-65FC-0BD2-C415-251DC4AC8921}"/>
              </a:ext>
            </a:extLst>
          </p:cNvPr>
          <p:cNvSpPr>
            <a:spLocks noGrp="1"/>
          </p:cNvSpPr>
          <p:nvPr>
            <p:ph sz="half" idx="2"/>
          </p:nvPr>
        </p:nvSpPr>
        <p:spPr>
          <a:xfrm>
            <a:off x="6172200" y="1572322"/>
            <a:ext cx="5181600" cy="4920553"/>
          </a:xfrm>
        </p:spPr>
        <p:txBody>
          <a:bodyPr>
            <a:normAutofit fontScale="55000" lnSpcReduction="20000"/>
          </a:bodyPr>
          <a:lstStyle/>
          <a:p>
            <a:pPr marL="0" indent="0">
              <a:lnSpc>
                <a:spcPct val="120000"/>
              </a:lnSpc>
              <a:spcBef>
                <a:spcPts val="0"/>
              </a:spcBef>
              <a:buNone/>
            </a:pPr>
            <a:r>
              <a:rPr lang="en-GB" dirty="0"/>
              <a:t>However, if you can’t get your head around this you can stick to the basic ‘PEEL’ but you will need more points in total.</a:t>
            </a:r>
          </a:p>
          <a:p>
            <a:pPr>
              <a:lnSpc>
                <a:spcPct val="120000"/>
              </a:lnSpc>
              <a:spcBef>
                <a:spcPts val="0"/>
              </a:spcBef>
            </a:pPr>
            <a:r>
              <a:rPr lang="en-GB" dirty="0"/>
              <a:t>AQA have stated that the highest quality discussion uses different types of evaluation. This shows both breadth and depth of understanding (necessary for the A*)</a:t>
            </a:r>
          </a:p>
          <a:p>
            <a:pPr lvl="0">
              <a:lnSpc>
                <a:spcPct val="120000"/>
              </a:lnSpc>
              <a:spcBef>
                <a:spcPts val="0"/>
              </a:spcBef>
            </a:pPr>
            <a:r>
              <a:rPr lang="en-GB" dirty="0"/>
              <a:t>Research to support or refute</a:t>
            </a:r>
          </a:p>
          <a:p>
            <a:pPr lvl="0">
              <a:lnSpc>
                <a:spcPct val="120000"/>
              </a:lnSpc>
              <a:spcBef>
                <a:spcPts val="0"/>
              </a:spcBef>
            </a:pPr>
            <a:r>
              <a:rPr lang="en-GB" dirty="0"/>
              <a:t>Ethics (so long as you explain why these are a problem – esp. with AO3 of theories)</a:t>
            </a:r>
          </a:p>
          <a:p>
            <a:pPr lvl="0">
              <a:lnSpc>
                <a:spcPct val="120000"/>
              </a:lnSpc>
              <a:spcBef>
                <a:spcPts val="0"/>
              </a:spcBef>
            </a:pPr>
            <a:r>
              <a:rPr lang="en-GB" dirty="0"/>
              <a:t>Implications for &amp; applications to the real world</a:t>
            </a:r>
          </a:p>
          <a:p>
            <a:pPr lvl="0">
              <a:lnSpc>
                <a:spcPct val="120000"/>
              </a:lnSpc>
              <a:spcBef>
                <a:spcPts val="0"/>
              </a:spcBef>
            </a:pPr>
            <a:r>
              <a:rPr lang="en-GB" dirty="0"/>
              <a:t>Contrast with other approaches/explanations (so long as the contrast highlights a strength/limitation of the approach/explanation being discussed)</a:t>
            </a:r>
          </a:p>
          <a:p>
            <a:pPr lvl="0">
              <a:lnSpc>
                <a:spcPct val="120000"/>
              </a:lnSpc>
              <a:spcBef>
                <a:spcPts val="0"/>
              </a:spcBef>
            </a:pPr>
            <a:r>
              <a:rPr lang="en-GB" dirty="0"/>
              <a:t>Methodological points (so long as they’re used to highlight an appropriate comment)</a:t>
            </a:r>
          </a:p>
        </p:txBody>
      </p:sp>
      <p:sp>
        <p:nvSpPr>
          <p:cNvPr id="7" name="Action Button: Home 6">
            <a:hlinkClick r:id="rId2" action="ppaction://hlinksldjump" highlightClick="1"/>
            <a:extLst>
              <a:ext uri="{FF2B5EF4-FFF2-40B4-BE49-F238E27FC236}">
                <a16:creationId xmlns:a16="http://schemas.microsoft.com/office/drawing/2014/main" id="{A2B3F3E4-3DF2-4372-7EBA-C8E6999B9C6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graphicFrame>
        <p:nvGraphicFramePr>
          <p:cNvPr id="5" name="Diagram 4">
            <a:extLst>
              <a:ext uri="{FF2B5EF4-FFF2-40B4-BE49-F238E27FC236}">
                <a16:creationId xmlns:a16="http://schemas.microsoft.com/office/drawing/2014/main" id="{A9477B9C-A6D5-7CF6-4890-E162BE73D5B6}"/>
              </a:ext>
            </a:extLst>
          </p:cNvPr>
          <p:cNvGraphicFramePr/>
          <p:nvPr>
            <p:extLst>
              <p:ext uri="{D42A27DB-BD31-4B8C-83A1-F6EECF244321}">
                <p14:modId xmlns:p14="http://schemas.microsoft.com/office/powerpoint/2010/main" val="691555098"/>
              </p:ext>
            </p:extLst>
          </p:nvPr>
        </p:nvGraphicFramePr>
        <p:xfrm>
          <a:off x="5266000" y="365125"/>
          <a:ext cx="6566535" cy="107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loud 5">
            <a:extLst>
              <a:ext uri="{FF2B5EF4-FFF2-40B4-BE49-F238E27FC236}">
                <a16:creationId xmlns:a16="http://schemas.microsoft.com/office/drawing/2014/main" id="{EEF4016E-5089-8D39-A77A-C1B2F5D08F7C}"/>
              </a:ext>
            </a:extLst>
          </p:cNvPr>
          <p:cNvSpPr/>
          <p:nvPr/>
        </p:nvSpPr>
        <p:spPr>
          <a:xfrm>
            <a:off x="6512312" y="4883522"/>
            <a:ext cx="4613817" cy="1974478"/>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For a 16 mark essay you will need a minimum of 3 different full PEEL paragraphs to provide the breadth needed for top band.</a:t>
            </a:r>
          </a:p>
        </p:txBody>
      </p:sp>
    </p:spTree>
    <p:extLst>
      <p:ext uri="{BB962C8B-B14F-4D97-AF65-F5344CB8AC3E}">
        <p14:creationId xmlns:p14="http://schemas.microsoft.com/office/powerpoint/2010/main" val="45696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FDE2-A982-F347-8B83-374D367FFD3B}"/>
              </a:ext>
            </a:extLst>
          </p:cNvPr>
          <p:cNvSpPr>
            <a:spLocks noGrp="1"/>
          </p:cNvSpPr>
          <p:nvPr>
            <p:ph type="title"/>
          </p:nvPr>
        </p:nvSpPr>
        <p:spPr>
          <a:xfrm>
            <a:off x="838200" y="365125"/>
            <a:ext cx="3432717" cy="5823802"/>
          </a:xfrm>
        </p:spPr>
        <p:txBody>
          <a:bodyPr/>
          <a:lstStyle/>
          <a:p>
            <a:r>
              <a:rPr lang="en-GB" dirty="0"/>
              <a:t>Synonyms for common words used in psychology essays …</a:t>
            </a:r>
          </a:p>
        </p:txBody>
      </p:sp>
      <p:pic>
        <p:nvPicPr>
          <p:cNvPr id="7" name="Picture 6" descr="Qr code&#10;&#10;Description automatically generated">
            <a:extLst>
              <a:ext uri="{FF2B5EF4-FFF2-40B4-BE49-F238E27FC236}">
                <a16:creationId xmlns:a16="http://schemas.microsoft.com/office/drawing/2014/main" id="{3B0741E7-735B-A30D-B8C4-B864807608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3805" y="4330"/>
            <a:ext cx="6657278" cy="7051784"/>
          </a:xfrm>
          <a:prstGeom prst="rect">
            <a:avLst/>
          </a:prstGeom>
        </p:spPr>
      </p:pic>
      <p:sp>
        <p:nvSpPr>
          <p:cNvPr id="8" name="Action Button: Home 7">
            <a:hlinkClick r:id="rId3" action="ppaction://hlinksldjump" highlightClick="1"/>
            <a:extLst>
              <a:ext uri="{FF2B5EF4-FFF2-40B4-BE49-F238E27FC236}">
                <a16:creationId xmlns:a16="http://schemas.microsoft.com/office/drawing/2014/main" id="{5C10478C-6340-F83A-8E41-6CDEC82D4B52}"/>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53951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6CBA-50CF-1EE6-3113-9D3DA5C8AA95}"/>
              </a:ext>
            </a:extLst>
          </p:cNvPr>
          <p:cNvSpPr>
            <a:spLocks noGrp="1"/>
          </p:cNvSpPr>
          <p:nvPr>
            <p:ph type="title"/>
          </p:nvPr>
        </p:nvSpPr>
        <p:spPr/>
        <p:txBody>
          <a:bodyPr/>
          <a:lstStyle/>
          <a:p>
            <a:r>
              <a:rPr lang="en-GB" dirty="0"/>
              <a:t>Banned words and phrases …</a:t>
            </a:r>
          </a:p>
        </p:txBody>
      </p:sp>
      <p:graphicFrame>
        <p:nvGraphicFramePr>
          <p:cNvPr id="4" name="Content Placeholder 3">
            <a:extLst>
              <a:ext uri="{FF2B5EF4-FFF2-40B4-BE49-F238E27FC236}">
                <a16:creationId xmlns:a16="http://schemas.microsoft.com/office/drawing/2014/main" id="{52558150-C8E0-9E69-DC99-46C3D25C99A2}"/>
              </a:ext>
            </a:extLst>
          </p:cNvPr>
          <p:cNvGraphicFramePr>
            <a:graphicFrameLocks noGrp="1"/>
          </p:cNvGraphicFramePr>
          <p:nvPr>
            <p:ph idx="1"/>
            <p:extLst>
              <p:ext uri="{D42A27DB-BD31-4B8C-83A1-F6EECF244321}">
                <p14:modId xmlns:p14="http://schemas.microsoft.com/office/powerpoint/2010/main" val="595615629"/>
              </p:ext>
            </p:extLst>
          </p:nvPr>
        </p:nvGraphicFramePr>
        <p:xfrm>
          <a:off x="838199" y="1507881"/>
          <a:ext cx="10515599" cy="5120640"/>
        </p:xfrm>
        <a:graphic>
          <a:graphicData uri="http://schemas.openxmlformats.org/drawingml/2006/table">
            <a:tbl>
              <a:tblPr firstRow="1" firstCol="1" bandRow="1">
                <a:tableStyleId>{5940675A-B579-460E-94D1-54222C63F5DA}</a:tableStyleId>
              </a:tblPr>
              <a:tblGrid>
                <a:gridCol w="5244725">
                  <a:extLst>
                    <a:ext uri="{9D8B030D-6E8A-4147-A177-3AD203B41FA5}">
                      <a16:colId xmlns:a16="http://schemas.microsoft.com/office/drawing/2014/main" val="22883172"/>
                    </a:ext>
                  </a:extLst>
                </a:gridCol>
                <a:gridCol w="5270874">
                  <a:extLst>
                    <a:ext uri="{9D8B030D-6E8A-4147-A177-3AD203B41FA5}">
                      <a16:colId xmlns:a16="http://schemas.microsoft.com/office/drawing/2014/main" val="865863603"/>
                    </a:ext>
                  </a:extLst>
                </a:gridCol>
              </a:tblGrid>
              <a:tr h="0">
                <a:tc>
                  <a:txBody>
                    <a:bodyPr/>
                    <a:lstStyle/>
                    <a:p>
                      <a:pPr algn="r"/>
                      <a:r>
                        <a:rPr lang="en-GB" sz="2400" dirty="0">
                          <a:effectLst/>
                        </a:rPr>
                        <a:t>Prove</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Suggests/Demonstrates</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3835421175"/>
                  </a:ext>
                </a:extLst>
              </a:tr>
              <a:tr h="0">
                <a:tc>
                  <a:txBody>
                    <a:bodyPr/>
                    <a:lstStyle/>
                    <a:p>
                      <a:pPr algn="r"/>
                      <a:r>
                        <a:rPr lang="en-GB" sz="2400">
                          <a:effectLst/>
                        </a:rPr>
                        <a:t>Must/Will</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May/Could</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3764956280"/>
                  </a:ext>
                </a:extLst>
              </a:tr>
              <a:tr h="0">
                <a:tc>
                  <a:txBody>
                    <a:bodyPr/>
                    <a:lstStyle/>
                    <a:p>
                      <a:pPr algn="r"/>
                      <a:r>
                        <a:rPr lang="en-GB" sz="2400">
                          <a:effectLst/>
                        </a:rPr>
                        <a:t>He/She/They</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The researcher(s)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2473844344"/>
                  </a:ext>
                </a:extLst>
              </a:tr>
              <a:tr h="0">
                <a:tc>
                  <a:txBody>
                    <a:bodyPr/>
                    <a:lstStyle/>
                    <a:p>
                      <a:pPr algn="r"/>
                      <a:r>
                        <a:rPr lang="en-GB" sz="2400">
                          <a:effectLst/>
                        </a:rPr>
                        <a:t>I think that / In conclusion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It could be suggested that (this should ALWAYS be based in evidence – your opinions are not relevant to the Assessment Objectives)</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923068126"/>
                  </a:ext>
                </a:extLst>
              </a:tr>
              <a:tr h="0">
                <a:tc>
                  <a:txBody>
                    <a:bodyPr/>
                    <a:lstStyle/>
                    <a:p>
                      <a:pPr algn="r"/>
                      <a:r>
                        <a:rPr lang="en-GB" sz="2400">
                          <a:effectLst/>
                        </a:rPr>
                        <a:t>Insignificant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Non/non-significant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4101104743"/>
                  </a:ext>
                </a:extLst>
              </a:tr>
              <a:tr h="0">
                <a:tc>
                  <a:txBody>
                    <a:bodyPr/>
                    <a:lstStyle/>
                    <a:p>
                      <a:pPr algn="r"/>
                      <a:r>
                        <a:rPr lang="en-GB" sz="2400">
                          <a:effectLst/>
                        </a:rPr>
                        <a:t>Came up with</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Proposed/suggested that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1149739319"/>
                  </a:ext>
                </a:extLst>
              </a:tr>
              <a:tr h="0">
                <a:tc>
                  <a:txBody>
                    <a:bodyPr/>
                    <a:lstStyle/>
                    <a:p>
                      <a:pPr algn="r"/>
                      <a:r>
                        <a:rPr lang="en-GB" sz="2400">
                          <a:effectLst/>
                        </a:rPr>
                        <a:t>Good/Bad thing</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A strength/limitation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3094285902"/>
                  </a:ext>
                </a:extLst>
              </a:tr>
              <a:tr h="0">
                <a:tc>
                  <a:txBody>
                    <a:bodyPr/>
                    <a:lstStyle/>
                    <a:p>
                      <a:pPr algn="r"/>
                      <a:r>
                        <a:rPr lang="en-GB" sz="2400">
                          <a:effectLst/>
                        </a:rPr>
                        <a:t>Got participants</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Used a sample of … / Recruited participants to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3756386209"/>
                  </a:ext>
                </a:extLst>
              </a:tr>
              <a:tr h="0">
                <a:tc>
                  <a:txBody>
                    <a:bodyPr/>
                    <a:lstStyle/>
                    <a:p>
                      <a:pPr algn="r"/>
                      <a:r>
                        <a:rPr lang="en-GB" sz="2400" dirty="0">
                          <a:effectLst/>
                        </a:rPr>
                        <a:t>Went … / Done/Did a study …</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dirty="0">
                          <a:effectLst/>
                        </a:rPr>
                        <a:t>The researcher(s) investigated/studied/ carried out/conducted …</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982145736"/>
                  </a:ext>
                </a:extLst>
              </a:tr>
            </a:tbl>
          </a:graphicData>
        </a:graphic>
      </p:graphicFrame>
      <p:pic>
        <p:nvPicPr>
          <p:cNvPr id="5" name="Picture 4">
            <a:extLst>
              <a:ext uri="{FF2B5EF4-FFF2-40B4-BE49-F238E27FC236}">
                <a16:creationId xmlns:a16="http://schemas.microsoft.com/office/drawing/2014/main" id="{41A79372-62F6-8C90-7DEF-975B1ED57BF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7325" y1="50617" x2="82979" y2="49074"/>
                      </a14:backgroundRemoval>
                    </a14:imgEffect>
                  </a14:imgLayer>
                </a14:imgProps>
              </a:ext>
              <a:ext uri="{28A0092B-C50C-407E-A947-70E740481C1C}">
                <a14:useLocalDpi xmlns:a14="http://schemas.microsoft.com/office/drawing/2010/main" val="0"/>
              </a:ext>
            </a:extLst>
          </a:blip>
          <a:srcRect/>
          <a:stretch>
            <a:fillRect/>
          </a:stretch>
        </p:blipFill>
        <p:spPr bwMode="auto">
          <a:xfrm>
            <a:off x="0" y="3718263"/>
            <a:ext cx="2543400" cy="2503642"/>
          </a:xfrm>
          <a:prstGeom prst="rect">
            <a:avLst/>
          </a:prstGeom>
          <a:noFill/>
          <a:ln>
            <a:noFill/>
          </a:ln>
        </p:spPr>
      </p:pic>
      <p:pic>
        <p:nvPicPr>
          <p:cNvPr id="6" name="Picture 5">
            <a:extLst>
              <a:ext uri="{FF2B5EF4-FFF2-40B4-BE49-F238E27FC236}">
                <a16:creationId xmlns:a16="http://schemas.microsoft.com/office/drawing/2014/main" id="{4280616C-5D40-2EED-A564-0791BD61023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0739" y="478259"/>
            <a:ext cx="1984551" cy="2059244"/>
          </a:xfrm>
          <a:prstGeom prst="rect">
            <a:avLst/>
          </a:prstGeom>
          <a:noFill/>
          <a:ln>
            <a:noFill/>
          </a:ln>
        </p:spPr>
      </p:pic>
      <p:sp>
        <p:nvSpPr>
          <p:cNvPr id="7" name="Action Button: Home 6">
            <a:hlinkClick r:id="rId5" action="ppaction://hlinksldjump" highlightClick="1"/>
            <a:extLst>
              <a:ext uri="{FF2B5EF4-FFF2-40B4-BE49-F238E27FC236}">
                <a16:creationId xmlns:a16="http://schemas.microsoft.com/office/drawing/2014/main" id="{8A61F9AC-FF03-38E9-240E-ED3906099646}"/>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2972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38BB-ACF8-8068-37A1-2A7D756634A3}"/>
              </a:ext>
            </a:extLst>
          </p:cNvPr>
          <p:cNvSpPr>
            <a:spLocks noGrp="1"/>
          </p:cNvSpPr>
          <p:nvPr>
            <p:ph type="title"/>
          </p:nvPr>
        </p:nvSpPr>
        <p:spPr>
          <a:xfrm>
            <a:off x="838200" y="365125"/>
            <a:ext cx="3208020" cy="1325563"/>
          </a:xfrm>
        </p:spPr>
        <p:txBody>
          <a:bodyPr anchor="ctr">
            <a:normAutofit/>
          </a:bodyPr>
          <a:lstStyle/>
          <a:p>
            <a:r>
              <a:rPr lang="en-GB" dirty="0"/>
              <a:t>Command words …</a:t>
            </a:r>
          </a:p>
        </p:txBody>
      </p:sp>
      <p:sp>
        <p:nvSpPr>
          <p:cNvPr id="3" name="Content Placeholder 2">
            <a:extLst>
              <a:ext uri="{FF2B5EF4-FFF2-40B4-BE49-F238E27FC236}">
                <a16:creationId xmlns:a16="http://schemas.microsoft.com/office/drawing/2014/main" id="{E99D961A-BF91-B73E-0275-09D7C84DF4B4}"/>
              </a:ext>
            </a:extLst>
          </p:cNvPr>
          <p:cNvSpPr>
            <a:spLocks noGrp="1"/>
          </p:cNvSpPr>
          <p:nvPr>
            <p:ph sz="half" idx="1"/>
          </p:nvPr>
        </p:nvSpPr>
        <p:spPr>
          <a:xfrm>
            <a:off x="838200" y="1825625"/>
            <a:ext cx="3105150" cy="4351338"/>
          </a:xfrm>
        </p:spPr>
        <p:txBody>
          <a:bodyPr>
            <a:normAutofit fontScale="85000" lnSpcReduction="20000"/>
          </a:bodyPr>
          <a:lstStyle/>
          <a:p>
            <a:pPr marL="0" indent="0">
              <a:buNone/>
            </a:pPr>
            <a:r>
              <a:rPr lang="en-GB" sz="2600" dirty="0"/>
              <a:t>… are those words and phrases used in exams and other assessment tasks that tell students how they should answer the question. The following command words are taken from Ofqual’s official list of command words and their meanings that are relevant to this subject. In addition, where necessary, AQA have included specific command words and their meanings relevant to the subject.</a:t>
            </a:r>
          </a:p>
          <a:p>
            <a:endParaRPr lang="en-GB" sz="2600" dirty="0"/>
          </a:p>
        </p:txBody>
      </p:sp>
      <p:sp>
        <p:nvSpPr>
          <p:cNvPr id="5" name="Action Button: Home 4">
            <a:hlinkClick r:id="rId2" action="ppaction://hlinksldjump" highlightClick="1"/>
            <a:extLst>
              <a:ext uri="{FF2B5EF4-FFF2-40B4-BE49-F238E27FC236}">
                <a16:creationId xmlns:a16="http://schemas.microsoft.com/office/drawing/2014/main" id="{33A40B30-E986-D363-DE92-1AE63C61FEAC}"/>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52783A34-3A79-AAD3-FCCE-3B615346F651}"/>
              </a:ext>
            </a:extLst>
          </p:cNvPr>
          <p:cNvGraphicFramePr>
            <a:graphicFrameLocks noGrp="1"/>
          </p:cNvGraphicFramePr>
          <p:nvPr>
            <p:extLst>
              <p:ext uri="{D42A27DB-BD31-4B8C-83A1-F6EECF244321}">
                <p14:modId xmlns:p14="http://schemas.microsoft.com/office/powerpoint/2010/main" val="2194049102"/>
              </p:ext>
            </p:extLst>
          </p:nvPr>
        </p:nvGraphicFramePr>
        <p:xfrm>
          <a:off x="4149090" y="365125"/>
          <a:ext cx="7692390" cy="6148927"/>
        </p:xfrm>
        <a:graphic>
          <a:graphicData uri="http://schemas.openxmlformats.org/drawingml/2006/table">
            <a:tbl>
              <a:tblPr firstRow="1" firstCol="1" bandRow="1">
                <a:tableStyleId>{5C22544A-7EE6-4342-B048-85BDC9FD1C3A}</a:tableStyleId>
              </a:tblPr>
              <a:tblGrid>
                <a:gridCol w="950337">
                  <a:extLst>
                    <a:ext uri="{9D8B030D-6E8A-4147-A177-3AD203B41FA5}">
                      <a16:colId xmlns:a16="http://schemas.microsoft.com/office/drawing/2014/main" val="2605616058"/>
                    </a:ext>
                  </a:extLst>
                </a:gridCol>
                <a:gridCol w="6742053">
                  <a:extLst>
                    <a:ext uri="{9D8B030D-6E8A-4147-A177-3AD203B41FA5}">
                      <a16:colId xmlns:a16="http://schemas.microsoft.com/office/drawing/2014/main" val="2874248771"/>
                    </a:ext>
                  </a:extLst>
                </a:gridCol>
              </a:tblGrid>
              <a:tr h="336040">
                <a:tc>
                  <a:txBody>
                    <a:bodyPr/>
                    <a:lstStyle/>
                    <a:p>
                      <a:r>
                        <a:rPr lang="en-GB" sz="1100">
                          <a:effectLst/>
                        </a:rPr>
                        <a:t>Command Words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dirty="0">
                          <a:effectLst/>
                        </a:rPr>
                        <a:t>Description</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3001437765"/>
                  </a:ext>
                </a:extLst>
              </a:tr>
              <a:tr h="308496">
                <a:tc>
                  <a:txBody>
                    <a:bodyPr/>
                    <a:lstStyle/>
                    <a:p>
                      <a:r>
                        <a:rPr lang="en-GB" sz="1100">
                          <a:effectLst/>
                        </a:rPr>
                        <a:t>Analyse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Separate information into components and identify their characteristics. Explain what something suggests about a behavioural phenomenon.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1489268080"/>
                  </a:ext>
                </a:extLst>
              </a:tr>
              <a:tr h="308496">
                <a:tc>
                  <a:txBody>
                    <a:bodyPr/>
                    <a:lstStyle/>
                    <a:p>
                      <a:r>
                        <a:rPr lang="en-GB" sz="1100">
                          <a:effectLst/>
                        </a:rPr>
                        <a:t>Assess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Weigh up the evidence, strengths and limitations to decide on the validity/value/effectiveness/appropriateness of a particular concept/study/theory.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1019583438"/>
                  </a:ext>
                </a:extLst>
              </a:tr>
              <a:tr h="184547">
                <a:tc>
                  <a:txBody>
                    <a:bodyPr/>
                    <a:lstStyle/>
                    <a:p>
                      <a:r>
                        <a:rPr lang="en-GB" sz="1100">
                          <a:effectLst/>
                        </a:rPr>
                        <a:t>Calculate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Work out the value of something. If more than 1 mark - show your working.</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142051152"/>
                  </a:ext>
                </a:extLst>
              </a:tr>
              <a:tr h="184547">
                <a:tc>
                  <a:txBody>
                    <a:bodyPr/>
                    <a:lstStyle/>
                    <a:p>
                      <a:r>
                        <a:rPr lang="en-GB" sz="1100">
                          <a:effectLst/>
                        </a:rPr>
                        <a:t>Comment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Present a reasoned, informed opinion based on the available evidence.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3773828"/>
                  </a:ext>
                </a:extLst>
              </a:tr>
              <a:tr h="184547">
                <a:tc>
                  <a:txBody>
                    <a:bodyPr/>
                    <a:lstStyle/>
                    <a:p>
                      <a:r>
                        <a:rPr lang="en-GB" sz="1100">
                          <a:effectLst/>
                        </a:rPr>
                        <a:t>Compare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Identify similarities and/or differences.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189040262"/>
                  </a:ext>
                </a:extLst>
              </a:tr>
              <a:tr h="184547">
                <a:tc>
                  <a:txBody>
                    <a:bodyPr/>
                    <a:lstStyle/>
                    <a:p>
                      <a:r>
                        <a:rPr lang="en-GB" sz="1100">
                          <a:effectLst/>
                        </a:rPr>
                        <a:t>Consider</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Review and respond to given information.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048139147"/>
                  </a:ext>
                </a:extLst>
              </a:tr>
              <a:tr h="184547">
                <a:tc>
                  <a:txBody>
                    <a:bodyPr/>
                    <a:lstStyle/>
                    <a:p>
                      <a:r>
                        <a:rPr lang="en-GB" sz="1100">
                          <a:effectLst/>
                        </a:rPr>
                        <a:t>Describe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Set out characteristics, possibly with the use of examples.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234410748"/>
                  </a:ext>
                </a:extLst>
              </a:tr>
              <a:tr h="721660">
                <a:tc>
                  <a:txBody>
                    <a:bodyPr/>
                    <a:lstStyle/>
                    <a:p>
                      <a:r>
                        <a:rPr lang="en-GB" sz="1100">
                          <a:effectLst/>
                        </a:rPr>
                        <a:t>Discuss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dirty="0">
                          <a:effectLst/>
                        </a:rPr>
                        <a:t>E.g.: Discuss genetic explanations for aggression. This question is asking for knowledge (AO1) of the genetic explanations plus a discussion (AO3) of the evidence in support of the theory plus other relevant strengths and limitations. Discussion implies counterargument. Alternative question: Discuss the value of research into the working memory model - asked to consider the various strengths and limitations of the research into this model and the implications this has for its value to society.</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3045218287"/>
                  </a:ext>
                </a:extLst>
              </a:tr>
              <a:tr h="308496">
                <a:tc>
                  <a:txBody>
                    <a:bodyPr/>
                    <a:lstStyle/>
                    <a:p>
                      <a:r>
                        <a:rPr lang="en-GB" sz="1100">
                          <a:effectLst/>
                        </a:rPr>
                        <a:t>Distinguish</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Explain ways in which two concepts/studies/theories/behaviours differ. Will usually need to refer to both/all concepts identified in the question.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3356426003"/>
                  </a:ext>
                </a:extLst>
              </a:tr>
              <a:tr h="446217">
                <a:tc>
                  <a:txBody>
                    <a:bodyPr/>
                    <a:lstStyle/>
                    <a:p>
                      <a:r>
                        <a:rPr lang="en-GB" sz="1100">
                          <a:effectLst/>
                        </a:rPr>
                        <a:t>Evaluate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Judge from available evidence. Consider the available research evidence plus relevant strengths and limitations and what this suggests about the specific explanation/study, as well as the application to and implications for the real world.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1529071822"/>
                  </a:ext>
                </a:extLst>
              </a:tr>
              <a:tr h="446217">
                <a:tc>
                  <a:txBody>
                    <a:bodyPr/>
                    <a:lstStyle/>
                    <a:p>
                      <a:r>
                        <a:rPr lang="en-GB" sz="1100">
                          <a:effectLst/>
                        </a:rPr>
                        <a:t>Explain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Set out purposes or reasons, similar to ‘describe’. In more detail than ‘outline’. Usually referring to knowledge (AO1). However, ‘explain one limitation’ would require you to identify a limitation then explain how it is a limitation (AO3).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973367987"/>
                  </a:ext>
                </a:extLst>
              </a:tr>
              <a:tr h="184547">
                <a:tc>
                  <a:txBody>
                    <a:bodyPr/>
                    <a:lstStyle/>
                    <a:p>
                      <a:r>
                        <a:rPr lang="en-GB" sz="1100">
                          <a:effectLst/>
                        </a:rPr>
                        <a:t>Identify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Name or otherwise characterise. No need for description.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196174175"/>
                  </a:ext>
                </a:extLst>
              </a:tr>
              <a:tr h="184547">
                <a:tc>
                  <a:txBody>
                    <a:bodyPr/>
                    <a:lstStyle/>
                    <a:p>
                      <a:r>
                        <a:rPr lang="en-GB" sz="1100">
                          <a:effectLst/>
                        </a:rPr>
                        <a:t>Justify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Provide reasons, reasoned argument to support your decision/point being made, possibly provide evidence.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281160292"/>
                  </a:ext>
                </a:extLst>
              </a:tr>
              <a:tr h="184547">
                <a:tc>
                  <a:txBody>
                    <a:bodyPr/>
                    <a:lstStyle/>
                    <a:p>
                      <a:r>
                        <a:rPr lang="en-GB" sz="1100">
                          <a:effectLst/>
                        </a:rPr>
                        <a:t>Name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Identify using a recognised technical term.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3309899762"/>
                  </a:ext>
                </a:extLst>
              </a:tr>
              <a:tr h="446217">
                <a:tc>
                  <a:txBody>
                    <a:bodyPr/>
                    <a:lstStyle/>
                    <a:p>
                      <a:r>
                        <a:rPr lang="en-GB" sz="1100">
                          <a:effectLst/>
                        </a:rPr>
                        <a:t>Outline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Set out main characteristics. Usually in less detail than the available information. Make sure you still answer the question to the best of your ability, even if less marks are available. Giving an example will help to show your understanding.</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187864433"/>
                  </a:ext>
                </a:extLst>
              </a:tr>
              <a:tr h="184547">
                <a:tc>
                  <a:txBody>
                    <a:bodyPr/>
                    <a:lstStyle/>
                    <a:p>
                      <a:r>
                        <a:rPr lang="en-GB" sz="1100">
                          <a:effectLst/>
                        </a:rPr>
                        <a:t>State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Express in clear terms. This will be a brief response.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3302079014"/>
                  </a:ext>
                </a:extLst>
              </a:tr>
              <a:tr h="308496">
                <a:tc>
                  <a:txBody>
                    <a:bodyPr/>
                    <a:lstStyle/>
                    <a:p>
                      <a:r>
                        <a:rPr lang="en-GB" sz="1100">
                          <a:effectLst/>
                        </a:rPr>
                        <a:t>Suggest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Present a possible case/solution, based on available evidence (which may be given in the question) and/or knowledge from the A-Level topics.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921451489"/>
                  </a:ext>
                </a:extLst>
              </a:tr>
              <a:tr h="336040">
                <a:tc>
                  <a:txBody>
                    <a:bodyPr/>
                    <a:lstStyle/>
                    <a:p>
                      <a:r>
                        <a:rPr lang="en-GB" sz="1100">
                          <a:effectLst/>
                        </a:rPr>
                        <a:t>What is meant by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Give a definition (and possibly an example)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1118038119"/>
                  </a:ext>
                </a:extLst>
              </a:tr>
              <a:tr h="184547">
                <a:tc>
                  <a:txBody>
                    <a:bodyPr/>
                    <a:lstStyle/>
                    <a:p>
                      <a:r>
                        <a:rPr lang="en-GB" sz="1100">
                          <a:effectLst/>
                        </a:rPr>
                        <a:t>Write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dirty="0">
                          <a:effectLst/>
                        </a:rPr>
                        <a:t>Provide information in verbatim (as if said out loud) form.</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600677896"/>
                  </a:ext>
                </a:extLst>
              </a:tr>
            </a:tbl>
          </a:graphicData>
        </a:graphic>
      </p:graphicFrame>
    </p:spTree>
    <p:extLst>
      <p:ext uri="{BB962C8B-B14F-4D97-AF65-F5344CB8AC3E}">
        <p14:creationId xmlns:p14="http://schemas.microsoft.com/office/powerpoint/2010/main" val="2682272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0A00-DE18-947C-9565-A67DD16D028E}"/>
              </a:ext>
            </a:extLst>
          </p:cNvPr>
          <p:cNvSpPr>
            <a:spLocks noGrp="1"/>
          </p:cNvSpPr>
          <p:nvPr>
            <p:ph type="title"/>
          </p:nvPr>
        </p:nvSpPr>
        <p:spPr/>
        <p:txBody>
          <a:bodyPr/>
          <a:lstStyle/>
          <a:p>
            <a:r>
              <a:rPr lang="en-GB" dirty="0"/>
              <a:t>Psychology Careers</a:t>
            </a:r>
          </a:p>
        </p:txBody>
      </p:sp>
      <p:sp>
        <p:nvSpPr>
          <p:cNvPr id="3" name="Content Placeholder 2">
            <a:extLst>
              <a:ext uri="{FF2B5EF4-FFF2-40B4-BE49-F238E27FC236}">
                <a16:creationId xmlns:a16="http://schemas.microsoft.com/office/drawing/2014/main" id="{A0749620-68D6-5130-99AC-B37C60A627FA}"/>
              </a:ext>
            </a:extLst>
          </p:cNvPr>
          <p:cNvSpPr>
            <a:spLocks noGrp="1"/>
          </p:cNvSpPr>
          <p:nvPr>
            <p:ph idx="1"/>
          </p:nvPr>
        </p:nvSpPr>
        <p:spPr/>
        <p:txBody>
          <a:bodyPr/>
          <a:lstStyle/>
          <a:p>
            <a:r>
              <a:rPr lang="en-GB" dirty="0"/>
              <a:t>The BPS website has lots of information about careers in Psychology which you can find here: </a:t>
            </a:r>
            <a:r>
              <a:rPr lang="en-GB" dirty="0">
                <a:hlinkClick r:id="rId2"/>
              </a:rPr>
              <a:t>https://www.bps.org.uk/find-your-career-psychology</a:t>
            </a:r>
            <a:r>
              <a:rPr lang="en-GB" dirty="0"/>
              <a:t> </a:t>
            </a:r>
          </a:p>
          <a:p>
            <a:endParaRPr lang="en-GB" dirty="0"/>
          </a:p>
          <a:p>
            <a:r>
              <a:rPr lang="en-GB" dirty="0"/>
              <a:t>How to get started in psychology: </a:t>
            </a:r>
            <a:r>
              <a:rPr lang="en-GB" dirty="0">
                <a:hlinkClick r:id="rId3"/>
              </a:rPr>
              <a:t>https://www.bps.org.uk/getting-started</a:t>
            </a:r>
            <a:r>
              <a:rPr lang="en-GB" dirty="0"/>
              <a:t> </a:t>
            </a:r>
          </a:p>
          <a:p>
            <a:endParaRPr lang="en-GB" dirty="0"/>
          </a:p>
          <a:p>
            <a:r>
              <a:rPr lang="en-GB" dirty="0"/>
              <a:t>The next page speaks about Psychology at university. If you have any questions, speak to Miss Miller, Miss Evans or Mr Martin.</a:t>
            </a:r>
          </a:p>
        </p:txBody>
      </p:sp>
      <p:sp>
        <p:nvSpPr>
          <p:cNvPr id="4" name="Action Button: Home 3">
            <a:hlinkClick r:id="rId4" action="ppaction://hlinksldjump" highlightClick="1"/>
            <a:extLst>
              <a:ext uri="{FF2B5EF4-FFF2-40B4-BE49-F238E27FC236}">
                <a16:creationId xmlns:a16="http://schemas.microsoft.com/office/drawing/2014/main" id="{F8F3D5F0-3E0F-2950-7D0C-704FDD957954}"/>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2545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E214-6082-EECD-4D8C-C771EA043028}"/>
              </a:ext>
            </a:extLst>
          </p:cNvPr>
          <p:cNvSpPr>
            <a:spLocks noGrp="1"/>
          </p:cNvSpPr>
          <p:nvPr>
            <p:ph type="title"/>
          </p:nvPr>
        </p:nvSpPr>
        <p:spPr/>
        <p:txBody>
          <a:bodyPr/>
          <a:lstStyle/>
          <a:p>
            <a:r>
              <a:rPr lang="en-GB" dirty="0"/>
              <a:t>Exam structure</a:t>
            </a:r>
          </a:p>
        </p:txBody>
      </p:sp>
      <p:sp>
        <p:nvSpPr>
          <p:cNvPr id="3" name="Content Placeholder 2">
            <a:extLst>
              <a:ext uri="{FF2B5EF4-FFF2-40B4-BE49-F238E27FC236}">
                <a16:creationId xmlns:a16="http://schemas.microsoft.com/office/drawing/2014/main" id="{349F8C46-64F5-416D-6D66-FDD90C113F6C}"/>
              </a:ext>
            </a:extLst>
          </p:cNvPr>
          <p:cNvSpPr>
            <a:spLocks noGrp="1"/>
          </p:cNvSpPr>
          <p:nvPr>
            <p:ph idx="1"/>
          </p:nvPr>
        </p:nvSpPr>
        <p:spPr/>
        <p:txBody>
          <a:bodyPr>
            <a:normAutofit fontScale="85000" lnSpcReduction="20000"/>
          </a:bodyPr>
          <a:lstStyle/>
          <a:p>
            <a:r>
              <a:rPr lang="en-GB" dirty="0"/>
              <a:t>At the end of year 13 you have 3 exams (see specification for more detail):</a:t>
            </a:r>
          </a:p>
          <a:p>
            <a:endParaRPr lang="en-GB" dirty="0"/>
          </a:p>
          <a:p>
            <a:endParaRPr lang="en-GB" dirty="0"/>
          </a:p>
          <a:p>
            <a:r>
              <a:rPr lang="en-GB" dirty="0"/>
              <a:t>In these exams, you will have a mixture of short and long answer questions, including at least one 16-mark essay (6 marks AO1 + 10 marks AO2/3). You will be expected to show knowledge and understanding of research methods and mathematical skill in all papers.</a:t>
            </a:r>
          </a:p>
          <a:p>
            <a:r>
              <a:rPr lang="en-GB" dirty="0"/>
              <a:t>Each paper is worth 96 marks in total and lasts 2 hours.</a:t>
            </a:r>
          </a:p>
          <a:p>
            <a:r>
              <a:rPr lang="en-GB" dirty="0"/>
              <a:t> Time Allocation for A-Level answers:</a:t>
            </a:r>
          </a:p>
          <a:p>
            <a:pPr lvl="0"/>
            <a:r>
              <a:rPr lang="en-GB" dirty="0"/>
              <a:t>1 mark = 1minute 15 seconds</a:t>
            </a:r>
          </a:p>
          <a:p>
            <a:pPr lvl="0"/>
            <a:r>
              <a:rPr lang="en-GB" dirty="0"/>
              <a:t>Therefore, a 16-mark essay = 20 minutes</a:t>
            </a:r>
          </a:p>
          <a:p>
            <a:pPr lvl="0"/>
            <a:r>
              <a:rPr lang="en-GB" dirty="0"/>
              <a:t>If you have extra time you will gain an additional 25% of the time</a:t>
            </a:r>
          </a:p>
          <a:p>
            <a:endParaRPr lang="en-GB" dirty="0"/>
          </a:p>
        </p:txBody>
      </p:sp>
      <p:graphicFrame>
        <p:nvGraphicFramePr>
          <p:cNvPr id="4" name="Table 3">
            <a:extLst>
              <a:ext uri="{FF2B5EF4-FFF2-40B4-BE49-F238E27FC236}">
                <a16:creationId xmlns:a16="http://schemas.microsoft.com/office/drawing/2014/main" id="{27450B4E-814D-B44E-EFEC-0BE4AB001F22}"/>
              </a:ext>
            </a:extLst>
          </p:cNvPr>
          <p:cNvGraphicFramePr>
            <a:graphicFrameLocks noGrp="1"/>
          </p:cNvGraphicFramePr>
          <p:nvPr>
            <p:extLst>
              <p:ext uri="{D42A27DB-BD31-4B8C-83A1-F6EECF244321}">
                <p14:modId xmlns:p14="http://schemas.microsoft.com/office/powerpoint/2010/main" val="2979234519"/>
              </p:ext>
            </p:extLst>
          </p:nvPr>
        </p:nvGraphicFramePr>
        <p:xfrm>
          <a:off x="838200" y="2357596"/>
          <a:ext cx="10515600" cy="201295"/>
        </p:xfrm>
        <a:graphic>
          <a:graphicData uri="http://schemas.openxmlformats.org/drawingml/2006/table">
            <a:tbl>
              <a:tblPr firstRow="1" firstCol="1" bandRow="1">
                <a:tableStyleId>{5C22544A-7EE6-4342-B048-85BDC9FD1C3A}</a:tableStyleId>
              </a:tblPr>
              <a:tblGrid>
                <a:gridCol w="3503798">
                  <a:extLst>
                    <a:ext uri="{9D8B030D-6E8A-4147-A177-3AD203B41FA5}">
                      <a16:colId xmlns:a16="http://schemas.microsoft.com/office/drawing/2014/main" val="3493272121"/>
                    </a:ext>
                  </a:extLst>
                </a:gridCol>
                <a:gridCol w="3505901">
                  <a:extLst>
                    <a:ext uri="{9D8B030D-6E8A-4147-A177-3AD203B41FA5}">
                      <a16:colId xmlns:a16="http://schemas.microsoft.com/office/drawing/2014/main" val="2693663039"/>
                    </a:ext>
                  </a:extLst>
                </a:gridCol>
                <a:gridCol w="3505901">
                  <a:extLst>
                    <a:ext uri="{9D8B030D-6E8A-4147-A177-3AD203B41FA5}">
                      <a16:colId xmlns:a16="http://schemas.microsoft.com/office/drawing/2014/main" val="2020278778"/>
                    </a:ext>
                  </a:extLst>
                </a:gridCol>
              </a:tblGrid>
              <a:tr h="201295">
                <a:tc>
                  <a:txBody>
                    <a:bodyPr/>
                    <a:lstStyle/>
                    <a:p>
                      <a:pPr algn="ctr"/>
                      <a:r>
                        <a:rPr lang="en-GB" sz="1200">
                          <a:effectLst/>
                        </a:rPr>
                        <a:t>7182/1: introductory topics in psychology</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a:effectLst/>
                        </a:rPr>
                        <a:t>7182/2: Psychology in context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rPr>
                        <a:t>7182/3: Issues and options in psychology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3184106"/>
                  </a:ext>
                </a:extLst>
              </a:tr>
            </a:tbl>
          </a:graphicData>
        </a:graphic>
      </p:graphicFrame>
      <p:sp>
        <p:nvSpPr>
          <p:cNvPr id="5" name="Action Button: Home 4">
            <a:hlinkClick r:id="rId2" action="ppaction://hlinksldjump" highlightClick="1"/>
            <a:extLst>
              <a:ext uri="{FF2B5EF4-FFF2-40B4-BE49-F238E27FC236}">
                <a16:creationId xmlns:a16="http://schemas.microsoft.com/office/drawing/2014/main" id="{CB7E9192-CCD6-9458-388D-CF4875180113}"/>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14826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F857-F2A6-83A6-6A48-557E5DDE1190}"/>
              </a:ext>
            </a:extLst>
          </p:cNvPr>
          <p:cNvSpPr>
            <a:spLocks noGrp="1"/>
          </p:cNvSpPr>
          <p:nvPr>
            <p:ph type="title"/>
          </p:nvPr>
        </p:nvSpPr>
        <p:spPr/>
        <p:txBody>
          <a:bodyPr/>
          <a:lstStyle/>
          <a:p>
            <a:r>
              <a:rPr lang="en-GB" dirty="0"/>
              <a:t>Psychology at University</a:t>
            </a:r>
          </a:p>
        </p:txBody>
      </p:sp>
      <p:sp>
        <p:nvSpPr>
          <p:cNvPr id="3" name="Content Placeholder 2">
            <a:extLst>
              <a:ext uri="{FF2B5EF4-FFF2-40B4-BE49-F238E27FC236}">
                <a16:creationId xmlns:a16="http://schemas.microsoft.com/office/drawing/2014/main" id="{3C82EB4B-631E-0410-67E3-6F43E7181DCB}"/>
              </a:ext>
            </a:extLst>
          </p:cNvPr>
          <p:cNvSpPr>
            <a:spLocks noGrp="1"/>
          </p:cNvSpPr>
          <p:nvPr>
            <p:ph idx="1"/>
          </p:nvPr>
        </p:nvSpPr>
        <p:spPr/>
        <p:txBody>
          <a:bodyPr/>
          <a:lstStyle/>
          <a:p>
            <a:r>
              <a:rPr lang="en-GB" dirty="0"/>
              <a:t>Psychology A Level is not a mandatory requirement, but it is useful.</a:t>
            </a:r>
          </a:p>
          <a:p>
            <a:endParaRPr lang="en-GB" dirty="0"/>
          </a:p>
          <a:p>
            <a:r>
              <a:rPr lang="en-GB" dirty="0"/>
              <a:t>Most degree level courses require a science A Level, and Psychology counts as this in most cases.</a:t>
            </a:r>
          </a:p>
          <a:p>
            <a:endParaRPr lang="en-GB" dirty="0"/>
          </a:p>
          <a:p>
            <a:r>
              <a:rPr lang="en-GB" dirty="0"/>
              <a:t>If studying Psychology at university it is vital that you study a BPS accredited course. Universities put this on the subject pages, but you can also find a list of accredited courses </a:t>
            </a:r>
            <a:r>
              <a:rPr lang="en-GB" dirty="0">
                <a:hlinkClick r:id="rId2"/>
              </a:rPr>
              <a:t>here</a:t>
            </a:r>
            <a:r>
              <a:rPr lang="en-GB" dirty="0"/>
              <a:t>.</a:t>
            </a:r>
          </a:p>
        </p:txBody>
      </p:sp>
      <p:sp>
        <p:nvSpPr>
          <p:cNvPr id="4" name="Action Button: Home 3">
            <a:hlinkClick r:id="rId3" action="ppaction://hlinksldjump" highlightClick="1"/>
            <a:extLst>
              <a:ext uri="{FF2B5EF4-FFF2-40B4-BE49-F238E27FC236}">
                <a16:creationId xmlns:a16="http://schemas.microsoft.com/office/drawing/2014/main" id="{F4EE4049-54E0-325A-3491-4F8573811A5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2390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97A-1313-0B98-6D82-606564836EE7}"/>
              </a:ext>
            </a:extLst>
          </p:cNvPr>
          <p:cNvSpPr>
            <a:spLocks noGrp="1"/>
          </p:cNvSpPr>
          <p:nvPr>
            <p:ph type="title"/>
          </p:nvPr>
        </p:nvSpPr>
        <p:spPr/>
        <p:txBody>
          <a:bodyPr/>
          <a:lstStyle/>
          <a:p>
            <a:r>
              <a:rPr lang="en-GB" dirty="0"/>
              <a:t>Assessment Objectives</a:t>
            </a:r>
          </a:p>
        </p:txBody>
      </p:sp>
      <p:sp>
        <p:nvSpPr>
          <p:cNvPr id="3" name="Content Placeholder 2">
            <a:extLst>
              <a:ext uri="{FF2B5EF4-FFF2-40B4-BE49-F238E27FC236}">
                <a16:creationId xmlns:a16="http://schemas.microsoft.com/office/drawing/2014/main" id="{F4D9BC84-C542-57A6-5299-0AA47C5981FB}"/>
              </a:ext>
            </a:extLst>
          </p:cNvPr>
          <p:cNvSpPr>
            <a:spLocks noGrp="1"/>
          </p:cNvSpPr>
          <p:nvPr>
            <p:ph idx="1"/>
          </p:nvPr>
        </p:nvSpPr>
        <p:spPr/>
        <p:txBody>
          <a:bodyPr>
            <a:normAutofit fontScale="77500" lnSpcReduction="20000"/>
          </a:bodyPr>
          <a:lstStyle/>
          <a:p>
            <a:r>
              <a:rPr lang="en-GB" dirty="0"/>
              <a:t>Each paper covers all 3:</a:t>
            </a:r>
          </a:p>
          <a:p>
            <a:endParaRPr lang="en-US" dirty="0"/>
          </a:p>
          <a:p>
            <a:endParaRPr lang="en-US" dirty="0"/>
          </a:p>
          <a:p>
            <a:endParaRPr lang="en-US" dirty="0"/>
          </a:p>
          <a:p>
            <a:endParaRPr lang="en-US" dirty="0"/>
          </a:p>
          <a:p>
            <a:endParaRPr lang="en-US" dirty="0"/>
          </a:p>
          <a:p>
            <a:endParaRPr lang="en-US" dirty="0"/>
          </a:p>
          <a:p>
            <a:endParaRPr lang="en-US" dirty="0"/>
          </a:p>
          <a:p>
            <a:r>
              <a:rPr lang="en-US" dirty="0"/>
              <a:t>At least 25 – 30% of the overall assessment will assess skills, knowledge and understanding in relation to research methods.</a:t>
            </a:r>
            <a:endParaRPr lang="en-GB" dirty="0"/>
          </a:p>
          <a:p>
            <a:r>
              <a:rPr lang="en-US" dirty="0"/>
              <a:t>Overall, at least 10% of the marks in assessments for psychology will require the use of mathematical skills. These skills will be applied in the context of A-level Psychology and will be at least the standard of higher tier GCSE mathematics.</a:t>
            </a:r>
            <a:endParaRPr lang="en-GB" dirty="0"/>
          </a:p>
          <a:p>
            <a:endParaRPr lang="en-GB" dirty="0"/>
          </a:p>
        </p:txBody>
      </p:sp>
      <p:graphicFrame>
        <p:nvGraphicFramePr>
          <p:cNvPr id="4" name="Table 4">
            <a:extLst>
              <a:ext uri="{FF2B5EF4-FFF2-40B4-BE49-F238E27FC236}">
                <a16:creationId xmlns:a16="http://schemas.microsoft.com/office/drawing/2014/main" id="{F80F8E9D-397B-5105-B752-92DDD676BDF0}"/>
              </a:ext>
            </a:extLst>
          </p:cNvPr>
          <p:cNvGraphicFramePr>
            <a:graphicFrameLocks noGrp="1"/>
          </p:cNvGraphicFramePr>
          <p:nvPr>
            <p:extLst>
              <p:ext uri="{D42A27DB-BD31-4B8C-83A1-F6EECF244321}">
                <p14:modId xmlns:p14="http://schemas.microsoft.com/office/powerpoint/2010/main" val="3047710246"/>
              </p:ext>
            </p:extLst>
          </p:nvPr>
        </p:nvGraphicFramePr>
        <p:xfrm>
          <a:off x="838200" y="2316480"/>
          <a:ext cx="10515600" cy="222504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395077824"/>
                    </a:ext>
                  </a:extLst>
                </a:gridCol>
                <a:gridCol w="3505200">
                  <a:extLst>
                    <a:ext uri="{9D8B030D-6E8A-4147-A177-3AD203B41FA5}">
                      <a16:colId xmlns:a16="http://schemas.microsoft.com/office/drawing/2014/main" val="4231259997"/>
                    </a:ext>
                  </a:extLst>
                </a:gridCol>
                <a:gridCol w="3505200">
                  <a:extLst>
                    <a:ext uri="{9D8B030D-6E8A-4147-A177-3AD203B41FA5}">
                      <a16:colId xmlns:a16="http://schemas.microsoft.com/office/drawing/2014/main" val="1388575251"/>
                    </a:ext>
                  </a:extLst>
                </a:gridCol>
              </a:tblGrid>
              <a:tr h="2023534">
                <a:tc>
                  <a:txBody>
                    <a:bodyPr/>
                    <a:lstStyle/>
                    <a:p>
                      <a:r>
                        <a:rPr lang="en-US" sz="1400" b="1" kern="1200" dirty="0">
                          <a:solidFill>
                            <a:schemeClr val="accent2">
                              <a:lumMod val="50000"/>
                            </a:schemeClr>
                          </a:solidFill>
                          <a:effectLst/>
                        </a:rPr>
                        <a:t>AO1 = Knowledge and understanding</a:t>
                      </a:r>
                      <a:endParaRPr lang="en-GB" sz="1400" b="1" kern="1200" dirty="0">
                        <a:solidFill>
                          <a:schemeClr val="accent2">
                            <a:lumMod val="50000"/>
                          </a:schemeClr>
                        </a:solidFill>
                        <a:effectLst/>
                      </a:endParaRPr>
                    </a:p>
                    <a:p>
                      <a:r>
                        <a:rPr lang="en-GB" sz="1400" b="0" kern="1200" dirty="0">
                          <a:solidFill>
                            <a:schemeClr val="accent2">
                              <a:lumMod val="50000"/>
                            </a:schemeClr>
                          </a:solidFill>
                          <a:effectLst/>
                        </a:rPr>
                        <a:t>Description of knowledge should be exact/precise </a:t>
                      </a:r>
                    </a:p>
                    <a:p>
                      <a:r>
                        <a:rPr lang="en-GB" sz="1400" b="0" kern="1200" dirty="0">
                          <a:solidFill>
                            <a:schemeClr val="accent2">
                              <a:lumMod val="50000"/>
                            </a:schemeClr>
                          </a:solidFill>
                          <a:effectLst/>
                        </a:rPr>
                        <a:t>Descriptions need to be detailed </a:t>
                      </a:r>
                    </a:p>
                    <a:p>
                      <a:r>
                        <a:rPr lang="en-GB" sz="1400" b="0" kern="1200" dirty="0">
                          <a:solidFill>
                            <a:schemeClr val="accent2">
                              <a:lumMod val="50000"/>
                            </a:schemeClr>
                          </a:solidFill>
                          <a:effectLst/>
                        </a:rPr>
                        <a:t>There is generally a need for more than one descriptive example/study to gain access to the higher bands of marks </a:t>
                      </a:r>
                    </a:p>
                    <a:p>
                      <a:r>
                        <a:rPr lang="en-GB" sz="1400" b="0" kern="1200" dirty="0">
                          <a:solidFill>
                            <a:schemeClr val="accent2">
                              <a:lumMod val="50000"/>
                            </a:schemeClr>
                          </a:solidFill>
                          <a:effectLst/>
                        </a:rPr>
                        <a:t>Inclusion of irrelevant material (‘waffle’) and incorrect material will restrict marks gained through poor selection and lack of accuracy </a:t>
                      </a:r>
                      <a:endParaRPr lang="en-GB" sz="1400" b="0" kern="1200" dirty="0">
                        <a:solidFill>
                          <a:schemeClr val="accent2">
                            <a:lumMod val="50000"/>
                          </a:schemeClr>
                        </a:solidFill>
                        <a:effectLst/>
                        <a:latin typeface="+mn-lt"/>
                        <a:ea typeface="+mn-ea"/>
                        <a:cs typeface="+mn-cs"/>
                      </a:endParaRPr>
                    </a:p>
                  </a:txBody>
                  <a:tcPr/>
                </a:tc>
                <a:tc>
                  <a:txBody>
                    <a:bodyPr/>
                    <a:lstStyle/>
                    <a:p>
                      <a:r>
                        <a:rPr lang="en-US" sz="1400" b="1" kern="1200" dirty="0">
                          <a:solidFill>
                            <a:schemeClr val="accent2">
                              <a:lumMod val="50000"/>
                            </a:schemeClr>
                          </a:solidFill>
                          <a:effectLst/>
                        </a:rPr>
                        <a:t>AO2 = Application of knowledge and understanding</a:t>
                      </a:r>
                      <a:endParaRPr lang="en-GB" sz="1400" b="1" kern="1200" dirty="0">
                        <a:solidFill>
                          <a:schemeClr val="accent2">
                            <a:lumMod val="50000"/>
                          </a:schemeClr>
                        </a:solidFill>
                        <a:effectLst/>
                      </a:endParaRPr>
                    </a:p>
                    <a:p>
                      <a:r>
                        <a:rPr lang="en-GB" sz="1400" b="0" kern="1200" dirty="0">
                          <a:solidFill>
                            <a:schemeClr val="accent2">
                              <a:lumMod val="50000"/>
                            </a:schemeClr>
                          </a:solidFill>
                          <a:effectLst/>
                        </a:rPr>
                        <a:t>Application of knowledge to unseen examples</a:t>
                      </a:r>
                    </a:p>
                    <a:p>
                      <a:r>
                        <a:rPr lang="en-GB" sz="1400" b="0" kern="1200" dirty="0">
                          <a:solidFill>
                            <a:schemeClr val="accent2">
                              <a:lumMod val="50000"/>
                            </a:schemeClr>
                          </a:solidFill>
                          <a:effectLst/>
                        </a:rPr>
                        <a:t>This must be linked to theoretical knowledge</a:t>
                      </a:r>
                    </a:p>
                    <a:p>
                      <a:r>
                        <a:rPr lang="en-GB" sz="1400" b="0" kern="1200" dirty="0">
                          <a:solidFill>
                            <a:schemeClr val="accent2">
                              <a:lumMod val="50000"/>
                            </a:schemeClr>
                          </a:solidFill>
                          <a:effectLst/>
                        </a:rPr>
                        <a:t>Explicit links to the scenario to gain full credit</a:t>
                      </a:r>
                    </a:p>
                    <a:p>
                      <a:endParaRPr lang="en-GB" sz="1400" b="0" dirty="0">
                        <a:solidFill>
                          <a:schemeClr val="accent2">
                            <a:lumMod val="50000"/>
                          </a:schemeClr>
                        </a:solidFill>
                      </a:endParaRPr>
                    </a:p>
                  </a:txBody>
                  <a:tcPr/>
                </a:tc>
                <a:tc>
                  <a:txBody>
                    <a:bodyPr/>
                    <a:lstStyle/>
                    <a:p>
                      <a:r>
                        <a:rPr lang="en-US" sz="1400" b="1" kern="1200" dirty="0">
                          <a:solidFill>
                            <a:schemeClr val="accent2">
                              <a:lumMod val="50000"/>
                            </a:schemeClr>
                          </a:solidFill>
                          <a:effectLst/>
                        </a:rPr>
                        <a:t>AO3 = Analysis, interpretation and evaluation</a:t>
                      </a:r>
                      <a:endParaRPr lang="en-GB" sz="1400" b="1" kern="1200" dirty="0">
                        <a:solidFill>
                          <a:schemeClr val="accent2">
                            <a:lumMod val="50000"/>
                          </a:schemeClr>
                        </a:solidFill>
                        <a:effectLst/>
                      </a:endParaRPr>
                    </a:p>
                    <a:p>
                      <a:r>
                        <a:rPr lang="en-GB" sz="1400" b="0" kern="1200" dirty="0">
                          <a:solidFill>
                            <a:schemeClr val="accent2">
                              <a:lumMod val="50000"/>
                            </a:schemeClr>
                          </a:solidFill>
                          <a:effectLst/>
                        </a:rPr>
                        <a:t>To gain access to the higher band of marks requires:</a:t>
                      </a:r>
                    </a:p>
                    <a:p>
                      <a:r>
                        <a:rPr lang="en-GB" sz="1400" b="0" kern="1200" dirty="0">
                          <a:solidFill>
                            <a:schemeClr val="accent2">
                              <a:lumMod val="50000"/>
                            </a:schemeClr>
                          </a:solidFill>
                          <a:effectLst/>
                        </a:rPr>
                        <a:t>Evaluative points to be fully explained, elaborated and developed</a:t>
                      </a:r>
                    </a:p>
                    <a:p>
                      <a:r>
                        <a:rPr lang="en-GB" sz="1400" b="0" kern="1200" dirty="0">
                          <a:solidFill>
                            <a:schemeClr val="accent2">
                              <a:lumMod val="50000"/>
                            </a:schemeClr>
                          </a:solidFill>
                          <a:effectLst/>
                        </a:rPr>
                        <a:t>A clear expression of ideas</a:t>
                      </a:r>
                    </a:p>
                    <a:p>
                      <a:r>
                        <a:rPr lang="en-GB" sz="1400" b="0" kern="1200" dirty="0">
                          <a:solidFill>
                            <a:schemeClr val="accent2">
                              <a:lumMod val="50000"/>
                            </a:schemeClr>
                          </a:solidFill>
                          <a:effectLst/>
                        </a:rPr>
                        <a:t>Correct use of terminology</a:t>
                      </a:r>
                      <a:endParaRPr lang="en-GB" sz="1400" b="0" kern="1200" dirty="0">
                        <a:solidFill>
                          <a:schemeClr val="accent2">
                            <a:lumMod val="50000"/>
                          </a:schemeClr>
                        </a:solidFill>
                        <a:effectLst/>
                        <a:latin typeface="+mn-lt"/>
                        <a:ea typeface="+mn-ea"/>
                        <a:cs typeface="+mn-cs"/>
                      </a:endParaRPr>
                    </a:p>
                  </a:txBody>
                  <a:tcPr/>
                </a:tc>
                <a:extLst>
                  <a:ext uri="{0D108BD9-81ED-4DB2-BD59-A6C34878D82A}">
                    <a16:rowId xmlns:a16="http://schemas.microsoft.com/office/drawing/2014/main" val="2638775829"/>
                  </a:ext>
                </a:extLst>
              </a:tr>
            </a:tbl>
          </a:graphicData>
        </a:graphic>
      </p:graphicFrame>
      <p:sp>
        <p:nvSpPr>
          <p:cNvPr id="5" name="Action Button: Home 4">
            <a:hlinkClick r:id="rId2" action="ppaction://hlinksldjump" highlightClick="1"/>
            <a:extLst>
              <a:ext uri="{FF2B5EF4-FFF2-40B4-BE49-F238E27FC236}">
                <a16:creationId xmlns:a16="http://schemas.microsoft.com/office/drawing/2014/main" id="{6F82E329-FE89-F638-9F24-65EF81FCC124}"/>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5867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84EF40-9E39-2250-DF34-2D905F76A2C2}"/>
              </a:ext>
            </a:extLst>
          </p:cNvPr>
          <p:cNvPicPr>
            <a:picLocks noGrp="1" noChangeAspect="1"/>
          </p:cNvPicPr>
          <p:nvPr>
            <p:ph idx="1"/>
          </p:nvPr>
        </p:nvPicPr>
        <p:blipFill>
          <a:blip r:embed="rId2"/>
          <a:stretch>
            <a:fillRect/>
          </a:stretch>
        </p:blipFill>
        <p:spPr>
          <a:xfrm>
            <a:off x="0" y="0"/>
            <a:ext cx="9749790" cy="6895488"/>
          </a:xfrm>
        </p:spPr>
      </p:pic>
      <p:sp>
        <p:nvSpPr>
          <p:cNvPr id="6" name="Content Placeholder 4">
            <a:extLst>
              <a:ext uri="{FF2B5EF4-FFF2-40B4-BE49-F238E27FC236}">
                <a16:creationId xmlns:a16="http://schemas.microsoft.com/office/drawing/2014/main" id="{C1FA7780-C1C7-B2A0-9F34-8EBF99EE22E8}"/>
              </a:ext>
            </a:extLst>
          </p:cNvPr>
          <p:cNvSpPr txBox="1">
            <a:spLocks/>
          </p:cNvSpPr>
          <p:nvPr/>
        </p:nvSpPr>
        <p:spPr>
          <a:xfrm>
            <a:off x="9898380" y="880946"/>
            <a:ext cx="2137410" cy="5296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This is the whole course in summary. </a:t>
            </a:r>
          </a:p>
          <a:p>
            <a:pPr marL="0" indent="0">
              <a:buNone/>
            </a:pPr>
            <a:endParaRPr lang="en-GB" sz="2400" dirty="0"/>
          </a:p>
          <a:p>
            <a:pPr marL="0" indent="0">
              <a:buNone/>
            </a:pPr>
            <a:r>
              <a:rPr lang="en-GB" sz="2400" dirty="0"/>
              <a:t>If you would like to view the full specification you can do so on the </a:t>
            </a:r>
            <a:r>
              <a:rPr lang="en-GB" sz="2400" dirty="0">
                <a:hlinkClick r:id="rId3"/>
              </a:rPr>
              <a:t>AQA Psychology Subject Page</a:t>
            </a:r>
            <a:r>
              <a:rPr lang="en-GB" sz="2400" dirty="0"/>
              <a:t>.</a:t>
            </a:r>
          </a:p>
        </p:txBody>
      </p:sp>
      <p:sp>
        <p:nvSpPr>
          <p:cNvPr id="7" name="Action Button: Home 6">
            <a:hlinkClick r:id="rId4" action="ppaction://hlinksldjump" highlightClick="1"/>
            <a:extLst>
              <a:ext uri="{FF2B5EF4-FFF2-40B4-BE49-F238E27FC236}">
                <a16:creationId xmlns:a16="http://schemas.microsoft.com/office/drawing/2014/main" id="{C600BDF2-066D-1CB2-9E5C-014DE24D721E}"/>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6134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4D79-CD17-4538-E1B7-8BDDD759AF1D}"/>
              </a:ext>
            </a:extLst>
          </p:cNvPr>
          <p:cNvSpPr>
            <a:spLocks noGrp="1"/>
          </p:cNvSpPr>
          <p:nvPr>
            <p:ph type="title"/>
          </p:nvPr>
        </p:nvSpPr>
        <p:spPr>
          <a:xfrm>
            <a:off x="5059680" y="411480"/>
            <a:ext cx="6294120" cy="1279208"/>
          </a:xfrm>
        </p:spPr>
        <p:txBody>
          <a:bodyPr/>
          <a:lstStyle/>
          <a:p>
            <a:r>
              <a:rPr lang="en-GB" dirty="0"/>
              <a:t>Route through the A Level</a:t>
            </a:r>
          </a:p>
        </p:txBody>
      </p:sp>
      <p:sp>
        <p:nvSpPr>
          <p:cNvPr id="5" name="Content Placeholder 4">
            <a:extLst>
              <a:ext uri="{FF2B5EF4-FFF2-40B4-BE49-F238E27FC236}">
                <a16:creationId xmlns:a16="http://schemas.microsoft.com/office/drawing/2014/main" id="{27ECF419-3664-6D61-01FB-69E050693FDB}"/>
              </a:ext>
            </a:extLst>
          </p:cNvPr>
          <p:cNvSpPr>
            <a:spLocks noGrp="1"/>
          </p:cNvSpPr>
          <p:nvPr>
            <p:ph idx="1"/>
          </p:nvPr>
        </p:nvSpPr>
        <p:spPr>
          <a:xfrm>
            <a:off x="5059680" y="1944301"/>
            <a:ext cx="6294120" cy="4232662"/>
          </a:xfrm>
        </p:spPr>
        <p:txBody>
          <a:bodyPr/>
          <a:lstStyle/>
          <a:p>
            <a:r>
              <a:rPr lang="en-GB" dirty="0"/>
              <a:t>This is how we will approach the topics and roughly when they will sit across the two years.</a:t>
            </a:r>
          </a:p>
          <a:p>
            <a:endParaRPr lang="en-GB" dirty="0"/>
          </a:p>
          <a:p>
            <a:r>
              <a:rPr lang="en-GB" dirty="0"/>
              <a:t>You will be given a copy of this at the start of year 12. However it may be updated, you will find an up to date, printable version on </a:t>
            </a:r>
            <a:r>
              <a:rPr lang="en-GB" dirty="0">
                <a:hlinkClick r:id="rId2"/>
              </a:rPr>
              <a:t>SharePoint</a:t>
            </a:r>
            <a:r>
              <a:rPr lang="en-GB" dirty="0"/>
              <a:t>.</a:t>
            </a:r>
          </a:p>
        </p:txBody>
      </p:sp>
      <p:sp>
        <p:nvSpPr>
          <p:cNvPr id="6" name="Action Button: Home 5">
            <a:hlinkClick r:id="rId3" action="ppaction://hlinksldjump" highlightClick="1"/>
            <a:extLst>
              <a:ext uri="{FF2B5EF4-FFF2-40B4-BE49-F238E27FC236}">
                <a16:creationId xmlns:a16="http://schemas.microsoft.com/office/drawing/2014/main" id="{53397083-D14B-BC4A-3C78-9F575CDE0E46}"/>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8209CB87-7B47-21FE-3CE5-1631557FF581}"/>
              </a:ext>
            </a:extLst>
          </p:cNvPr>
          <p:cNvPicPr>
            <a:picLocks noChangeAspect="1"/>
          </p:cNvPicPr>
          <p:nvPr/>
        </p:nvPicPr>
        <p:blipFill>
          <a:blip r:embed="rId4"/>
          <a:stretch>
            <a:fillRect/>
          </a:stretch>
        </p:blipFill>
        <p:spPr>
          <a:xfrm>
            <a:off x="0" y="0"/>
            <a:ext cx="4846211" cy="6858000"/>
          </a:xfrm>
          <a:prstGeom prst="rect">
            <a:avLst/>
          </a:prstGeom>
        </p:spPr>
      </p:pic>
      <p:sp>
        <p:nvSpPr>
          <p:cNvPr id="3" name="Rectangle: Rounded Corners 2">
            <a:extLst>
              <a:ext uri="{FF2B5EF4-FFF2-40B4-BE49-F238E27FC236}">
                <a16:creationId xmlns:a16="http://schemas.microsoft.com/office/drawing/2014/main" id="{AB990544-DFA9-D999-193F-0B0ADE257E1E}"/>
              </a:ext>
            </a:extLst>
          </p:cNvPr>
          <p:cNvSpPr/>
          <p:nvPr/>
        </p:nvSpPr>
        <p:spPr>
          <a:xfrm>
            <a:off x="5326602" y="5974672"/>
            <a:ext cx="3373515" cy="61255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This is subject to adjustment for September 2024</a:t>
            </a:r>
          </a:p>
        </p:txBody>
      </p:sp>
    </p:spTree>
    <p:extLst>
      <p:ext uri="{BB962C8B-B14F-4D97-AF65-F5344CB8AC3E}">
        <p14:creationId xmlns:p14="http://schemas.microsoft.com/office/powerpoint/2010/main" val="86212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FD69-8099-05F6-79A9-AE6092E2B452}"/>
              </a:ext>
            </a:extLst>
          </p:cNvPr>
          <p:cNvSpPr>
            <a:spLocks noGrp="1"/>
          </p:cNvSpPr>
          <p:nvPr>
            <p:ph type="title"/>
          </p:nvPr>
        </p:nvSpPr>
        <p:spPr/>
        <p:txBody>
          <a:bodyPr/>
          <a:lstStyle/>
          <a:p>
            <a:r>
              <a:rPr lang="en-GB" dirty="0"/>
              <a:t>Mathematical skills</a:t>
            </a:r>
          </a:p>
        </p:txBody>
      </p:sp>
      <p:sp>
        <p:nvSpPr>
          <p:cNvPr id="3" name="Content Placeholder 2">
            <a:extLst>
              <a:ext uri="{FF2B5EF4-FFF2-40B4-BE49-F238E27FC236}">
                <a16:creationId xmlns:a16="http://schemas.microsoft.com/office/drawing/2014/main" id="{0E6BBEC6-5B73-DFF8-BD6B-9D90DA42E5DD}"/>
              </a:ext>
            </a:extLst>
          </p:cNvPr>
          <p:cNvSpPr>
            <a:spLocks noGrp="1"/>
          </p:cNvSpPr>
          <p:nvPr>
            <p:ph idx="1"/>
          </p:nvPr>
        </p:nvSpPr>
        <p:spPr/>
        <p:txBody>
          <a:bodyPr>
            <a:normAutofit/>
          </a:bodyPr>
          <a:lstStyle/>
          <a:p>
            <a:r>
              <a:rPr lang="en-GB" dirty="0"/>
              <a:t>Remember that a minimum of 10% of your marks will come from mathematical content.</a:t>
            </a:r>
          </a:p>
          <a:p>
            <a:endParaRPr lang="en-GB" dirty="0"/>
          </a:p>
          <a:p>
            <a:r>
              <a:rPr lang="en-GB" dirty="0"/>
              <a:t>You can find the detailed list of mathematical skills on the specification here : </a:t>
            </a:r>
            <a:r>
              <a:rPr lang="en-GB" dirty="0">
                <a:hlinkClick r:id="rId2"/>
              </a:rPr>
              <a:t>Mathematical requirements and exemplification</a:t>
            </a:r>
            <a:endParaRPr lang="en-GB" dirty="0"/>
          </a:p>
          <a:p>
            <a:endParaRPr lang="en-GB" dirty="0"/>
          </a:p>
          <a:p>
            <a:r>
              <a:rPr lang="en-GB" dirty="0"/>
              <a:t>If you would like some additional help with this content, this is one of the many useful resources that exist:</a:t>
            </a:r>
          </a:p>
          <a:p>
            <a:pPr lvl="1"/>
            <a:r>
              <a:rPr lang="en-GB" dirty="0">
                <a:hlinkClick r:id="rId3"/>
              </a:rPr>
              <a:t>Tutor2u A-Level Psychology Statistics &amp; Mathematics Workbook</a:t>
            </a:r>
            <a:endParaRPr lang="en-GB" dirty="0"/>
          </a:p>
          <a:p>
            <a:pPr lvl="1"/>
            <a:endParaRPr lang="en-GB" dirty="0"/>
          </a:p>
        </p:txBody>
      </p:sp>
      <p:sp>
        <p:nvSpPr>
          <p:cNvPr id="4" name="Action Button: Home 3">
            <a:hlinkClick r:id="rId4" action="ppaction://hlinksldjump" highlightClick="1"/>
            <a:extLst>
              <a:ext uri="{FF2B5EF4-FFF2-40B4-BE49-F238E27FC236}">
                <a16:creationId xmlns:a16="http://schemas.microsoft.com/office/drawing/2014/main" id="{931615CB-6FC7-E04A-46C1-FB1792B18859}"/>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3074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 to psychology course</a:t>
            </a:r>
          </a:p>
        </p:txBody>
      </p:sp>
      <p:sp>
        <p:nvSpPr>
          <p:cNvPr id="3" name="Content Placeholder 2"/>
          <p:cNvSpPr>
            <a:spLocks noGrp="1"/>
          </p:cNvSpPr>
          <p:nvPr>
            <p:ph idx="1"/>
          </p:nvPr>
        </p:nvSpPr>
        <p:spPr/>
        <p:txBody>
          <a:bodyPr/>
          <a:lstStyle/>
          <a:p>
            <a:r>
              <a:rPr lang="en-GB" dirty="0"/>
              <a:t>If you want a bit more of an intro, tutor2u offer a free introduction course. Follow the link below if you’d like to …</a:t>
            </a:r>
            <a:endParaRPr lang="en-GB" dirty="0">
              <a:hlinkClick r:id="rId2"/>
            </a:endParaRPr>
          </a:p>
          <a:p>
            <a:endParaRPr lang="en-GB">
              <a:hlinkClick r:id="rId2"/>
            </a:endParaRPr>
          </a:p>
          <a:p>
            <a:r>
              <a:rPr lang="en-GB">
                <a:hlinkClick r:id="rId2"/>
              </a:rPr>
              <a:t>https</a:t>
            </a:r>
            <a:r>
              <a:rPr lang="en-GB" dirty="0">
                <a:hlinkClick r:id="rId2"/>
              </a:rPr>
              <a:t>://ondemand.tutor2u.net/students/introduction-to-aqa-a-level-psychology</a:t>
            </a:r>
            <a:r>
              <a:rPr lang="en-GB" dirty="0"/>
              <a:t> </a:t>
            </a:r>
          </a:p>
        </p:txBody>
      </p:sp>
    </p:spTree>
    <p:extLst>
      <p:ext uri="{BB962C8B-B14F-4D97-AF65-F5344CB8AC3E}">
        <p14:creationId xmlns:p14="http://schemas.microsoft.com/office/powerpoint/2010/main" val="264979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7EA8-C40C-5D18-7951-59C0356500AC}"/>
              </a:ext>
            </a:extLst>
          </p:cNvPr>
          <p:cNvSpPr>
            <a:spLocks noGrp="1"/>
          </p:cNvSpPr>
          <p:nvPr>
            <p:ph type="title"/>
          </p:nvPr>
        </p:nvSpPr>
        <p:spPr/>
        <p:txBody>
          <a:bodyPr/>
          <a:lstStyle/>
          <a:p>
            <a:r>
              <a:rPr lang="en-GB" dirty="0"/>
              <a:t>GRADE DESCRIPTORS</a:t>
            </a:r>
          </a:p>
        </p:txBody>
      </p:sp>
      <p:sp>
        <p:nvSpPr>
          <p:cNvPr id="3" name="Text Placeholder 2">
            <a:extLst>
              <a:ext uri="{FF2B5EF4-FFF2-40B4-BE49-F238E27FC236}">
                <a16:creationId xmlns:a16="http://schemas.microsoft.com/office/drawing/2014/main" id="{2A93A83B-9FC1-948D-7366-1BC4DEFD9145}"/>
              </a:ext>
            </a:extLst>
          </p:cNvPr>
          <p:cNvSpPr>
            <a:spLocks noGrp="1"/>
          </p:cNvSpPr>
          <p:nvPr>
            <p:ph type="body" idx="1"/>
          </p:nvPr>
        </p:nvSpPr>
        <p:spPr/>
        <p:txBody>
          <a:bodyPr/>
          <a:lstStyle/>
          <a:p>
            <a:r>
              <a:rPr lang="en-GB" dirty="0"/>
              <a:t>A* - C</a:t>
            </a:r>
          </a:p>
          <a:p>
            <a:r>
              <a:rPr lang="en-GB" dirty="0"/>
              <a:t>You will need to click through.</a:t>
            </a:r>
          </a:p>
        </p:txBody>
      </p:sp>
      <p:sp>
        <p:nvSpPr>
          <p:cNvPr id="4" name="Action Button: Home 3">
            <a:hlinkClick r:id="rId2" action="ppaction://hlinksldjump" highlightClick="1"/>
            <a:extLst>
              <a:ext uri="{FF2B5EF4-FFF2-40B4-BE49-F238E27FC236}">
                <a16:creationId xmlns:a16="http://schemas.microsoft.com/office/drawing/2014/main" id="{11255C0E-334A-A2EC-4B3B-CCDF8D48A5B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67020549"/>
      </p:ext>
    </p:extLst>
  </p:cSld>
  <p:clrMapOvr>
    <a:masterClrMapping/>
  </p:clrMapOvr>
</p:sld>
</file>

<file path=ppt/theme/theme1.xml><?xml version="1.0" encoding="utf-8"?>
<a:theme xmlns:a="http://schemas.openxmlformats.org/drawingml/2006/main" name="Psychology 2021a">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ology 2021a" id="{9DCD9011-125F-6445-B057-BB05CF13157B}" vid="{41C93F9A-F2C5-5244-A6F6-8D97A04B831B}"/>
    </a:ext>
  </a:extLst>
</a:theme>
</file>

<file path=docProps/app.xml><?xml version="1.0" encoding="utf-8"?>
<Properties xmlns="http://schemas.openxmlformats.org/officeDocument/2006/extended-properties" xmlns:vt="http://schemas.openxmlformats.org/officeDocument/2006/docPropsVTypes">
  <Template>Psychology 2021a</Template>
  <TotalTime>1346</TotalTime>
  <Words>6473</Words>
  <Application>Microsoft Office PowerPoint</Application>
  <PresentationFormat>Widescreen</PresentationFormat>
  <Paragraphs>411</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Ink Free</vt:lpstr>
      <vt:lpstr>Symbol</vt:lpstr>
      <vt:lpstr>Times New Roman</vt:lpstr>
      <vt:lpstr>Psychology 2021a</vt:lpstr>
      <vt:lpstr>Psychology Handbook</vt:lpstr>
      <vt:lpstr>Contents</vt:lpstr>
      <vt:lpstr>Exam structure</vt:lpstr>
      <vt:lpstr>Assessment Objectives</vt:lpstr>
      <vt:lpstr>PowerPoint Presentation</vt:lpstr>
      <vt:lpstr>Route through the A Level</vt:lpstr>
      <vt:lpstr>Mathematical skills</vt:lpstr>
      <vt:lpstr>Intro to psychology course</vt:lpstr>
      <vt:lpstr>GRADE DESCRIPTORS</vt:lpstr>
      <vt:lpstr>To achieve grade A*:</vt:lpstr>
      <vt:lpstr>To achieve grade A, candidates will be able to:</vt:lpstr>
      <vt:lpstr>Characteristics that differentiate a grade B from a grade A:</vt:lpstr>
      <vt:lpstr>To achieve grade C, candidates will be able to:</vt:lpstr>
      <vt:lpstr>Textbooks</vt:lpstr>
      <vt:lpstr>Folders expectations</vt:lpstr>
      <vt:lpstr>Assessment Folders</vt:lpstr>
      <vt:lpstr>Support</vt:lpstr>
      <vt:lpstr>If I miss a lesson – what should I do?</vt:lpstr>
      <vt:lpstr>Homework and preparation</vt:lpstr>
      <vt:lpstr>Independent study menu</vt:lpstr>
      <vt:lpstr>Independent study: links</vt:lpstr>
      <vt:lpstr>How to write essays …</vt:lpstr>
      <vt:lpstr>Types of essays</vt:lpstr>
      <vt:lpstr>What do we use to evaluate?</vt:lpstr>
      <vt:lpstr>How to evaluate …</vt:lpstr>
      <vt:lpstr>Synonyms for common words used in psychology essays …</vt:lpstr>
      <vt:lpstr>Banned words and phrases …</vt:lpstr>
      <vt:lpstr>Command words …</vt:lpstr>
      <vt:lpstr>Psychology Careers</vt:lpstr>
      <vt:lpstr>Psychology at University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Handbook</dc:title>
  <dc:creator>Xanthe Miller</dc:creator>
  <cp:lastModifiedBy>XMILLER</cp:lastModifiedBy>
  <cp:revision>31</cp:revision>
  <dcterms:created xsi:type="dcterms:W3CDTF">2022-09-01T14:24:35Z</dcterms:created>
  <dcterms:modified xsi:type="dcterms:W3CDTF">2024-06-26T15:27:53Z</dcterms:modified>
</cp:coreProperties>
</file>